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57" r:id="rId4"/>
    <p:sldId id="265" r:id="rId5"/>
    <p:sldId id="263" r:id="rId6"/>
    <p:sldId id="258" r:id="rId7"/>
    <p:sldId id="267" r:id="rId8"/>
    <p:sldId id="268" r:id="rId9"/>
    <p:sldId id="266" r:id="rId10"/>
    <p:sldId id="269" r:id="rId11"/>
    <p:sldId id="273" r:id="rId12"/>
    <p:sldId id="270" r:id="rId13"/>
    <p:sldId id="272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T GÜRBÜZ" initials="AG" lastIdx="1" clrIdx="0">
    <p:extLst>
      <p:ext uri="{19B8F6BF-5375-455C-9EA6-DF929625EA0E}">
        <p15:presenceInfo xmlns:p15="http://schemas.microsoft.com/office/powerpoint/2012/main" userId="15bfcc1e477e7c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7" autoAdjust="0"/>
    <p:restoredTop sz="86604" autoAdjust="0"/>
  </p:normalViewPr>
  <p:slideViewPr>
    <p:cSldViewPr snapToGrid="0">
      <p:cViewPr varScale="1">
        <p:scale>
          <a:sx n="114" d="100"/>
          <a:sy n="114" d="100"/>
        </p:scale>
        <p:origin x="31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9B46-F59F-4920-A4E2-BAEAED9DDC76}" type="datetimeFigureOut">
              <a:rPr lang="tr-TR" smtClean="0"/>
              <a:t>16.06.2021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2FDAA-95CD-4FC9-90B2-C3991BE72A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61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GIRIS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of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everyone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Today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Strict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Transport Security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http/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conversion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in general.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developing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works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2293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preload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service is 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whitelist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meet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necessary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site.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?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Still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hsts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browser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site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insecure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atack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Attack can be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mitigated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preload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service. 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service is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hosted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Google but 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browsers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preloadlist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preload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service not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hsts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preload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service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mechanism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tr-T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Activates the hsts protocol on the own website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preload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keyword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wants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site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via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user's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browser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goes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preload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site in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hsts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2263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researches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it has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been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usage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among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million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sites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said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still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20%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usage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detailed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above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8321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İf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accepts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redicets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visitors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site.(http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non-encrypted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bank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shopping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site.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stealing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redirect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could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exploited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visitors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malicius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site.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animation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wants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cominicate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sercure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web site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but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stripping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downgrade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attack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attacker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HSTS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browser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never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site http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say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browser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attacker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cannot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easily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between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because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is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encrypted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hsts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286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AGENDA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would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summarize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general.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begin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concepts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 HTTPS ,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tls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concepts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examine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evolution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HSTS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hsts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attack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demos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540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tr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HTTP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 ? Http is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simply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flow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between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browsers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started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developed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1989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Berners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-Lee,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World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Web, in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early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Internet.</a:t>
            </a:r>
            <a:b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been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developed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internet.</a:t>
            </a:r>
            <a:b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currently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2.0 of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3.0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introduced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2020.</a:t>
            </a:r>
            <a:b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still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it has a general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weakness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As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animation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weakness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in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kind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situation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valnurıbıl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attacks</a:t>
            </a:r>
            <a:r>
              <a:rPr lang="tr-T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064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b="1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HTTPS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reason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been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an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http.</a:t>
            </a:r>
            <a:b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 is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data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encrypted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SSL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TLS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basically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arose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1995,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continues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evolve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-tls.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put http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SSL/TLS = HTTPS.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.HTTPS but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SSL/TLS?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4332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b="1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tr-TR" sz="1800" b="1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SSL/TLS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that’s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internet.</a:t>
            </a:r>
            <a:b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encryption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animation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below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how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web site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that’s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computer’s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browser ask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self.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certificate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certificate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is 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sertificate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autanticate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identity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 web server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web site 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site is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trusthworthy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safe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browser’s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sure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certificate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browser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aknowlacment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browser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encrypted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how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Works.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tls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lastest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industry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cryptographic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succesors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Tls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spesifications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37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b="1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HSTS (</a:t>
            </a:r>
            <a:r>
              <a:rPr lang="tr-TR" sz="1800" b="1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strict</a:t>
            </a:r>
            <a:r>
              <a:rPr lang="tr-TR" sz="1800" b="1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transport </a:t>
            </a:r>
            <a:r>
              <a:rPr lang="tr-TR" sz="1800" b="1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</a:t>
            </a:r>
            <a:r>
              <a:rPr lang="tr-TR" sz="1800" b="1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tr-TR" sz="1800" b="1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main 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topic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tells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browsers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http.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hsts flow. Browser wants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 obs.mu.edu.tr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redirecting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browser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again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 obs.mu.edu.tr but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time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Strict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transport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122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İf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were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reach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 in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thgis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way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transaction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wouldn’t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unnecesesarry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trafic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 ?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think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would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a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serious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problem.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getting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tons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situation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ddos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attacks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could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happened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solve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situation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mechanism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bit.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Strict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transport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returned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 at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mechanism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What’s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stirict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transport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talk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But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let's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talk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briefly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max-age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here.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3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tells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browser how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hsts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rule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time,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browser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incoming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site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going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reason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mechanism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as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shown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Browser wants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reach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site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 web browser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Redirected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automaticly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6592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hsts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İt has 3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talked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let's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say it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again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tells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browser how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hsts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rule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time http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browser.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Whenever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hsts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browser,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max-age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updated.So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prevent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timeout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Setting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max-age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zero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immediately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via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includeSubDomains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generally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hsts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mechanism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subdomains</a:t>
            </a:r>
            <a:r>
              <a:rPr lang="tr-TR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Let's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talk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detail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1074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Google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improvments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Google's update in July 2018 started to show sites without SSL certificates in low rankings in search engines.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actually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taken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certificates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usage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rates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coming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I can say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Chrome(</a:t>
            </a:r>
            <a:r>
              <a:rPr lang="en-US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google’s</a:t>
            </a:r>
            <a:r>
              <a:rPr lang="en-US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browser) also now warns users against sites without SSL certificates.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tried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general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site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certificate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tr-T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tr-TR" sz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2FDAA-95CD-4FC9-90B2-C3991BE72A7B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402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274F94-87D3-4AD7-A2B2-B66A5B096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2E9C254-652C-46B8-8B46-3F6619285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9C37AE8-0A76-451C-AAC9-B6EF5FE8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842CE1-278D-4E92-ABD7-6D143868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BAD8B5-B69B-42DF-9495-AF90132D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004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28FF3B-05CE-4880-B2A4-5C6A428F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293F2CD-F51C-4431-BEC6-0F067678B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48BF2F-2724-43D7-9C05-0E1B9BCC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8FB955A-52D1-42E9-8EC3-13900F8A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3CBA60-7E13-49EC-A1E6-12BE45D9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730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BEA8D3E-CA91-4E1B-91A5-04EBA1DF0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063E4AF-575C-4B87-88A4-2CE5838CE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AA8521-8C16-4908-8660-FD08DECE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160F02-AEE1-4E20-B226-4CD6E91B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7997A1-AC2E-4079-97B1-5B2D789E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623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639C12-0AA6-43F5-BA0A-8B2F27F45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92F8EE-8357-4041-B187-29D86F913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E80E150-5C0F-4E8F-B3B2-8683C085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C1F315-B142-49BB-AC11-AE158074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B98DED2-666B-4102-9F01-CCCABB7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41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12FE11-DAFA-4EA5-8B20-4FABA7FF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FDDB37-6A87-46E5-B76C-DDC69C8F0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2E52AE-61F4-46EE-B044-706906B3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D8C20AC-836C-4F12-A26E-C856EE3A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2FAE3B5-E3EC-4ABE-A603-96FB4900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95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38412D-32BC-404F-936A-FE474C4B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774BAF-9F41-4C90-A356-AA849BC59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3707774-1B73-4A53-9EEE-1C3A3E080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67BFF5-651A-49EE-8C9F-5858E74F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D2C8A40-1BE3-4760-90BA-91E851E3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F1535DD-8800-4EC3-9039-9E8FF498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95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25FF88-F6FE-4F0F-AD31-5981E65A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C5A3544-C89F-4493-A892-E1379562E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1E6CCA9-77ED-40E6-A010-C40C9BA2C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18070F8-739B-448D-94C0-672F8ECBE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87DF0C5-73F2-4B1C-9E2A-63B642DD1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B872AD1-3C6D-41AA-82A1-BC71D73F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7EBF472-1992-41CE-A74D-A754DC4C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7322C3A-C16C-4D11-AC2B-8833272D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4958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0AD2D9-B5AE-413F-AB1E-4EF99190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692D9E4-2534-4806-87CE-9EFC51DA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8B3C730-D447-4B83-BB8E-199E88D8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1B4D1B1-0365-4758-AF47-A31329EF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573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26BD2A8-BDBB-4D9E-B0CE-1B8A0CA2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9B224E6-BA9C-4D29-860F-64875FCE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3F6B289-8758-4DAB-9395-B80B5142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777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CF011A-642B-41FD-A25B-0930BB18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829F78-A763-46D9-88EE-2E4F8FCBC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F4A96F4-9C8C-4D42-B06E-E11A5384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96429BA-A40A-426D-A3B5-07CCDA31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2F3DC7F-EB5D-48FA-81D5-BB39EC38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9738520-73FC-4E26-81A8-6A13271E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5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84A2D6-67BC-4C33-A3EF-0C1C1C7B4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63ED81C-80F4-4D10-933D-BA92D5E92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EA85E76-E8A2-40BF-89FF-A5784EDC2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9394EC5-2AC0-4F70-9270-C08C0C48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43C5FE-36C7-4849-82EF-10D76E39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468D077-9B26-44C3-B04C-A8F612ED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524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D5F14FB-120B-463C-A54F-AB099CE7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AAFDC9-C1A6-4193-9D60-67844DCAC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50EDCD-D0FD-47BB-9CE2-12BD76D0F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51E70C-3EC8-43B5-A766-50B1FCD59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71E029A-8DCE-4561-9743-FBC682E5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446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svg"/><Relationship Id="rId5" Type="http://schemas.openxmlformats.org/officeDocument/2006/relationships/image" Target="../media/image14.sv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3techs.com/technologies/details/ce-hsts" TargetMode="Externa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21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0.svg"/><Relationship Id="rId5" Type="http://schemas.openxmlformats.org/officeDocument/2006/relationships/image" Target="../media/image25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sv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>
            <a:extLst>
              <a:ext uri="{FF2B5EF4-FFF2-40B4-BE49-F238E27FC236}">
                <a16:creationId xmlns:a16="http://schemas.microsoft.com/office/drawing/2014/main" id="{7E4B56D2-BD42-48F2-A671-B63A54144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E4F1F9-6666-4D49-9A92-5A928C643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Strict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Transport Security 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Implementation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on http/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https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conversion</a:t>
            </a:r>
            <a:endParaRPr lang="tr-TR" sz="5200" dirty="0">
              <a:solidFill>
                <a:srgbClr val="FFFFFF"/>
              </a:solidFill>
              <a:latin typeface="Montserrat Medium" panose="00000600000000000000" pitchFamily="50" charset="-94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1C81659-0F45-4935-BD8A-66BD79443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rgbClr val="FFFFFF"/>
                </a:solidFill>
                <a:latin typeface="Montserrat" panose="00000500000000000000" pitchFamily="50" charset="-94"/>
              </a:rPr>
              <a:t>Ahmet Gürbüz</a:t>
            </a:r>
          </a:p>
          <a:p>
            <a:r>
              <a:rPr lang="tr-TR" sz="3200" b="1" dirty="0">
                <a:solidFill>
                  <a:srgbClr val="FFFFFF"/>
                </a:solidFill>
                <a:latin typeface="Montserrat" panose="00000500000000000000" pitchFamily="50" charset="-94"/>
              </a:rPr>
              <a:t>Murat Gün</a:t>
            </a:r>
          </a:p>
        </p:txBody>
      </p:sp>
    </p:spTree>
    <p:extLst>
      <p:ext uri="{BB962C8B-B14F-4D97-AF65-F5344CB8AC3E}">
        <p14:creationId xmlns:p14="http://schemas.microsoft.com/office/powerpoint/2010/main" val="37153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Resim 28">
            <a:extLst>
              <a:ext uri="{FF2B5EF4-FFF2-40B4-BE49-F238E27FC236}">
                <a16:creationId xmlns:a16="http://schemas.microsoft.com/office/drawing/2014/main" id="{90FD0108-AA7C-4DE2-902E-0888C2F7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5273C1-19C0-4899-89B9-51C1E364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Preload</a:t>
            </a:r>
            <a:r>
              <a:rPr lang="tr-TR" sz="3600" dirty="0">
                <a:latin typeface="Montserrat Medium" panose="00000600000000000000" pitchFamily="50" charset="-94"/>
              </a:rPr>
              <a:t> Service</a:t>
            </a:r>
          </a:p>
        </p:txBody>
      </p:sp>
      <p:pic>
        <p:nvPicPr>
          <p:cNvPr id="5" name="Grafik 4" descr="Bulut ana hat">
            <a:extLst>
              <a:ext uri="{FF2B5EF4-FFF2-40B4-BE49-F238E27FC236}">
                <a16:creationId xmlns:a16="http://schemas.microsoft.com/office/drawing/2014/main" id="{31DB270B-C25F-45C3-9FAC-989F86AA4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4156" y="3201160"/>
            <a:ext cx="1222829" cy="1222829"/>
          </a:xfrm>
          <a:prstGeom prst="rect">
            <a:avLst/>
          </a:prstGeom>
        </p:spPr>
      </p:pic>
      <p:pic>
        <p:nvPicPr>
          <p:cNvPr id="7" name="Grafik 6" descr="Sunucu düz dolguyla">
            <a:extLst>
              <a:ext uri="{FF2B5EF4-FFF2-40B4-BE49-F238E27FC236}">
                <a16:creationId xmlns:a16="http://schemas.microsoft.com/office/drawing/2014/main" id="{AB35E0D7-6A03-4B78-927B-4D148EEFE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0556" y="3201160"/>
            <a:ext cx="1222829" cy="1222829"/>
          </a:xfrm>
          <a:prstGeom prst="rect">
            <a:avLst/>
          </a:prstGeom>
        </p:spPr>
      </p:pic>
      <p:pic>
        <p:nvPicPr>
          <p:cNvPr id="9" name="Grafik 8" descr="Kullanıcı düz dolguyla">
            <a:extLst>
              <a:ext uri="{FF2B5EF4-FFF2-40B4-BE49-F238E27FC236}">
                <a16:creationId xmlns:a16="http://schemas.microsoft.com/office/drawing/2014/main" id="{CD2E6AE9-9CDC-4082-A6B0-9C78FACA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8143" y="4423989"/>
            <a:ext cx="843397" cy="843397"/>
          </a:xfrm>
          <a:prstGeom prst="rect">
            <a:avLst/>
          </a:prstGeom>
        </p:spPr>
      </p:pic>
      <p:pic>
        <p:nvPicPr>
          <p:cNvPr id="11" name="Grafik 10" descr="Programcı Male düz dolguyla">
            <a:extLst>
              <a:ext uri="{FF2B5EF4-FFF2-40B4-BE49-F238E27FC236}">
                <a16:creationId xmlns:a16="http://schemas.microsoft.com/office/drawing/2014/main" id="{3FBD1F4E-781A-43D7-8EB4-9BFD989CDA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5615" y="2028528"/>
            <a:ext cx="1222829" cy="1222829"/>
          </a:xfrm>
          <a:prstGeom prst="rect">
            <a:avLst/>
          </a:prstGeom>
        </p:spPr>
      </p:pic>
      <p:pic>
        <p:nvPicPr>
          <p:cNvPr id="13" name="Grafik 12" descr="İnternet düz dolguyla">
            <a:extLst>
              <a:ext uri="{FF2B5EF4-FFF2-40B4-BE49-F238E27FC236}">
                <a16:creationId xmlns:a16="http://schemas.microsoft.com/office/drawing/2014/main" id="{4979F1F9-CCA4-4D5C-B1F1-E08B34B68B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15615" y="4241860"/>
            <a:ext cx="1222829" cy="1222829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A41FDFE4-6EC0-4EAB-A978-D3349664903B}"/>
              </a:ext>
            </a:extLst>
          </p:cNvPr>
          <p:cNvSpPr txBox="1"/>
          <p:nvPr/>
        </p:nvSpPr>
        <p:spPr>
          <a:xfrm>
            <a:off x="1511211" y="3234306"/>
            <a:ext cx="170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</a:t>
            </a:r>
            <a:r>
              <a:rPr lang="tr-TR" b="1" dirty="0" err="1"/>
              <a:t>Owner</a:t>
            </a:r>
            <a:endParaRPr lang="tr-TR" b="1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E68CA11D-CF81-4BD6-BD5F-432C815034C6}"/>
              </a:ext>
            </a:extLst>
          </p:cNvPr>
          <p:cNvSpPr txBox="1"/>
          <p:nvPr/>
        </p:nvSpPr>
        <p:spPr>
          <a:xfrm>
            <a:off x="1598784" y="5181372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User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1F0C61D7-443D-41F8-9F1C-4C1400DB1ECE}"/>
              </a:ext>
            </a:extLst>
          </p:cNvPr>
          <p:cNvSpPr txBox="1"/>
          <p:nvPr/>
        </p:nvSpPr>
        <p:spPr>
          <a:xfrm>
            <a:off x="4744360" y="4175697"/>
            <a:ext cx="18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HSTS </a:t>
            </a:r>
            <a:r>
              <a:rPr lang="tr-TR" b="1" dirty="0" err="1"/>
              <a:t>Preload</a:t>
            </a:r>
            <a:r>
              <a:rPr lang="tr-TR" b="1" dirty="0"/>
              <a:t> </a:t>
            </a:r>
            <a:r>
              <a:rPr lang="tr-TR" b="1" dirty="0" err="1"/>
              <a:t>List</a:t>
            </a:r>
            <a:endParaRPr lang="tr-TR" b="1" dirty="0"/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618DCADB-AF86-4B7E-82E5-3A895D5620A1}"/>
              </a:ext>
            </a:extLst>
          </p:cNvPr>
          <p:cNvSpPr txBox="1"/>
          <p:nvPr/>
        </p:nvSpPr>
        <p:spPr>
          <a:xfrm>
            <a:off x="8958765" y="4276966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Web Server</a:t>
            </a: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6CF3FA4F-6FEA-4369-83A4-1C8971CB8762}"/>
              </a:ext>
            </a:extLst>
          </p:cNvPr>
          <p:cNvGrpSpPr/>
          <p:nvPr/>
        </p:nvGrpSpPr>
        <p:grpSpPr>
          <a:xfrm>
            <a:off x="2938444" y="2470533"/>
            <a:ext cx="2521283" cy="1172632"/>
            <a:chOff x="2938444" y="2470533"/>
            <a:chExt cx="2521283" cy="1172632"/>
          </a:xfrm>
        </p:grpSpPr>
        <p:cxnSp>
          <p:nvCxnSpPr>
            <p:cNvPr id="15" name="Düz Ok Bağlayıcısı 14">
              <a:extLst>
                <a:ext uri="{FF2B5EF4-FFF2-40B4-BE49-F238E27FC236}">
                  <a16:creationId xmlns:a16="http://schemas.microsoft.com/office/drawing/2014/main" id="{3ACC73B7-5CA6-44E1-B89C-94CB2BD142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444" y="2470533"/>
              <a:ext cx="2105712" cy="1172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Metin kutusu 33">
              <a:extLst>
                <a:ext uri="{FF2B5EF4-FFF2-40B4-BE49-F238E27FC236}">
                  <a16:creationId xmlns:a16="http://schemas.microsoft.com/office/drawing/2014/main" id="{21576E09-909E-4B33-87DE-A3CAE12BEC9E}"/>
                </a:ext>
              </a:extLst>
            </p:cNvPr>
            <p:cNvSpPr txBox="1"/>
            <p:nvPr/>
          </p:nvSpPr>
          <p:spPr>
            <a:xfrm rot="1761414">
              <a:off x="2977467" y="2717324"/>
              <a:ext cx="2482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Activates the </a:t>
              </a:r>
              <a:r>
                <a:rPr lang="en-US" sz="1200" dirty="0" err="1"/>
                <a:t>hsts</a:t>
              </a:r>
              <a:r>
                <a:rPr lang="en-US" sz="1200" dirty="0"/>
                <a:t> protocol on the website</a:t>
              </a:r>
              <a:r>
                <a:rPr lang="tr-TR" sz="1200" dirty="0"/>
                <a:t> </a:t>
              </a:r>
              <a:r>
                <a:rPr lang="tr-TR" sz="1200" dirty="0" err="1"/>
                <a:t>with</a:t>
              </a:r>
              <a:r>
                <a:rPr lang="tr-TR" sz="1200" dirty="0"/>
                <a:t> </a:t>
              </a:r>
              <a:r>
                <a:rPr lang="tr-TR" sz="1200" dirty="0" err="1"/>
                <a:t>preload</a:t>
              </a:r>
              <a:r>
                <a:rPr lang="tr-TR" sz="1200" dirty="0"/>
                <a:t> </a:t>
              </a:r>
              <a:r>
                <a:rPr lang="tr-TR" sz="1200" dirty="0" err="1"/>
                <a:t>keyword</a:t>
              </a:r>
              <a:r>
                <a:rPr lang="tr-TR" sz="1200" dirty="0"/>
                <a:t>.</a:t>
              </a:r>
            </a:p>
          </p:txBody>
        </p:sp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75BEF3A4-4EEA-4CBE-8447-0BBF6C1CC6FD}"/>
              </a:ext>
            </a:extLst>
          </p:cNvPr>
          <p:cNvGrpSpPr/>
          <p:nvPr/>
        </p:nvGrpSpPr>
        <p:grpSpPr>
          <a:xfrm>
            <a:off x="6266985" y="3514213"/>
            <a:ext cx="2901331" cy="298362"/>
            <a:chOff x="6266985" y="3514213"/>
            <a:chExt cx="2901331" cy="298362"/>
          </a:xfrm>
        </p:grpSpPr>
        <p:cxnSp>
          <p:nvCxnSpPr>
            <p:cNvPr id="20" name="Düz Ok Bağlayıcısı 19">
              <a:extLst>
                <a:ext uri="{FF2B5EF4-FFF2-40B4-BE49-F238E27FC236}">
                  <a16:creationId xmlns:a16="http://schemas.microsoft.com/office/drawing/2014/main" id="{41F1AFB2-647B-4F5C-80A5-61B079842B32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6266985" y="3812575"/>
              <a:ext cx="26935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9D39570A-5D2B-4DAC-B529-9A2462E904DE}"/>
                </a:ext>
              </a:extLst>
            </p:cNvPr>
            <p:cNvSpPr txBox="1"/>
            <p:nvPr/>
          </p:nvSpPr>
          <p:spPr>
            <a:xfrm>
              <a:off x="6686056" y="3514213"/>
              <a:ext cx="2482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/>
                <a:t>https://obs.mu.edu.tr</a:t>
              </a:r>
            </a:p>
          </p:txBody>
        </p:sp>
      </p:grp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7994AB29-8740-456F-8A28-F8830D1BBD1E}"/>
              </a:ext>
            </a:extLst>
          </p:cNvPr>
          <p:cNvSpPr txBox="1"/>
          <p:nvPr/>
        </p:nvSpPr>
        <p:spPr>
          <a:xfrm>
            <a:off x="4950010" y="4519618"/>
            <a:ext cx="153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err="1"/>
              <a:t>Checks</a:t>
            </a:r>
            <a:r>
              <a:rPr lang="tr-TR" sz="1200" dirty="0"/>
              <a:t> obs.mu.edu.tr</a:t>
            </a:r>
          </a:p>
          <a:p>
            <a:pPr algn="ctr"/>
            <a:r>
              <a:rPr lang="tr-TR" sz="1200" dirty="0"/>
              <a:t>in HSTS </a:t>
            </a:r>
            <a:r>
              <a:rPr lang="tr-TR" sz="1200" dirty="0" err="1"/>
              <a:t>Preload</a:t>
            </a:r>
            <a:r>
              <a:rPr lang="tr-TR" sz="1200" dirty="0"/>
              <a:t> </a:t>
            </a:r>
            <a:r>
              <a:rPr lang="tr-TR" sz="1200" dirty="0" err="1"/>
              <a:t>List</a:t>
            </a:r>
            <a:endParaRPr lang="tr-TR" sz="1200" dirty="0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26FD8244-12E1-4E8D-92E1-6BB85650A4BD}"/>
              </a:ext>
            </a:extLst>
          </p:cNvPr>
          <p:cNvGrpSpPr/>
          <p:nvPr/>
        </p:nvGrpSpPr>
        <p:grpSpPr>
          <a:xfrm>
            <a:off x="2327029" y="4646299"/>
            <a:ext cx="7276977" cy="1458512"/>
            <a:chOff x="2327029" y="4646299"/>
            <a:chExt cx="7276977" cy="1458512"/>
          </a:xfrm>
        </p:grpSpPr>
        <p:cxnSp>
          <p:nvCxnSpPr>
            <p:cNvPr id="24" name="Bağlayıcı: Dirsek 23">
              <a:extLst>
                <a:ext uri="{FF2B5EF4-FFF2-40B4-BE49-F238E27FC236}">
                  <a16:creationId xmlns:a16="http://schemas.microsoft.com/office/drawing/2014/main" id="{F63F91F8-8390-434F-9261-E889B0AEF95A}"/>
                </a:ext>
              </a:extLst>
            </p:cNvPr>
            <p:cNvCxnSpPr>
              <a:cxnSpLocks/>
              <a:stCxn id="31" idx="2"/>
              <a:endCxn id="28" idx="2"/>
            </p:cNvCxnSpPr>
            <p:nvPr/>
          </p:nvCxnSpPr>
          <p:spPr>
            <a:xfrm rot="5400000">
              <a:off x="5513315" y="1460013"/>
              <a:ext cx="904406" cy="7276977"/>
            </a:xfrm>
            <a:prstGeom prst="bentConnector3">
              <a:avLst>
                <a:gd name="adj1" fmla="val 12527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B236AC7C-57C6-47DF-8AF7-7E1206F48ED1}"/>
                </a:ext>
              </a:extLst>
            </p:cNvPr>
            <p:cNvSpPr txBox="1"/>
            <p:nvPr/>
          </p:nvSpPr>
          <p:spPr>
            <a:xfrm>
              <a:off x="3778104" y="5827812"/>
              <a:ext cx="49777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/>
                <a:t>Strict</a:t>
              </a:r>
              <a:r>
                <a:rPr lang="tr-TR" sz="1200" dirty="0"/>
                <a:t>-Transport-Security: </a:t>
              </a:r>
              <a:r>
                <a:rPr lang="tr-TR" sz="1200" dirty="0" err="1"/>
                <a:t>max-age</a:t>
              </a:r>
              <a:r>
                <a:rPr lang="tr-TR" sz="1200" dirty="0"/>
                <a:t>=31556926;inculudeSubDomains;preload</a:t>
              </a:r>
            </a:p>
          </p:txBody>
        </p:sp>
      </p:grpSp>
      <p:grpSp>
        <p:nvGrpSpPr>
          <p:cNvPr id="4" name="Grup 3">
            <a:extLst>
              <a:ext uri="{FF2B5EF4-FFF2-40B4-BE49-F238E27FC236}">
                <a16:creationId xmlns:a16="http://schemas.microsoft.com/office/drawing/2014/main" id="{0FF21910-6D14-4C39-B789-FD4D94034933}"/>
              </a:ext>
            </a:extLst>
          </p:cNvPr>
          <p:cNvGrpSpPr/>
          <p:nvPr/>
        </p:nvGrpSpPr>
        <p:grpSpPr>
          <a:xfrm>
            <a:off x="2938444" y="4034973"/>
            <a:ext cx="2105712" cy="818302"/>
            <a:chOff x="2938444" y="4034973"/>
            <a:chExt cx="2105712" cy="818302"/>
          </a:xfrm>
        </p:grpSpPr>
        <p:cxnSp>
          <p:nvCxnSpPr>
            <p:cNvPr id="17" name="Düz Ok Bağlayıcısı 16">
              <a:extLst>
                <a:ext uri="{FF2B5EF4-FFF2-40B4-BE49-F238E27FC236}">
                  <a16:creationId xmlns:a16="http://schemas.microsoft.com/office/drawing/2014/main" id="{1F0DEC14-D390-47EB-86A3-A41468060A46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2938444" y="4034973"/>
              <a:ext cx="2105712" cy="8183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C7E985EC-B3A2-45FE-B021-74BAC8BE8FFF}"/>
                </a:ext>
              </a:extLst>
            </p:cNvPr>
            <p:cNvSpPr txBox="1"/>
            <p:nvPr/>
          </p:nvSpPr>
          <p:spPr>
            <a:xfrm rot="20372399">
              <a:off x="3072425" y="4219201"/>
              <a:ext cx="1569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/>
                <a:t>http://obs.mu.edu.tr</a:t>
              </a:r>
            </a:p>
          </p:txBody>
        </p:sp>
      </p:grpSp>
      <p:sp>
        <p:nvSpPr>
          <p:cNvPr id="10" name="Veri Yer Tutucusu 9">
            <a:extLst>
              <a:ext uri="{FF2B5EF4-FFF2-40B4-BE49-F238E27FC236}">
                <a16:creationId xmlns:a16="http://schemas.microsoft.com/office/drawing/2014/main" id="{4062511C-CE08-461F-9784-B5617420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12" name="Alt Bilgi Yer Tutucusu 11">
            <a:extLst>
              <a:ext uri="{FF2B5EF4-FFF2-40B4-BE49-F238E27FC236}">
                <a16:creationId xmlns:a16="http://schemas.microsoft.com/office/drawing/2014/main" id="{967AFA28-CDA9-4CBC-9CE4-59A42ACA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14" name="Slayt Numarası Yer Tutucusu 13">
            <a:extLst>
              <a:ext uri="{FF2B5EF4-FFF2-40B4-BE49-F238E27FC236}">
                <a16:creationId xmlns:a16="http://schemas.microsoft.com/office/drawing/2014/main" id="{1E1BA77B-E78E-4DC1-AA2D-0DFE3E4C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10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418C781E-3879-4824-BCD1-8B9CFE1EF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418C781E-3879-4824-BCD1-8B9CFE1EF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4" y="1993656"/>
            <a:ext cx="9886950" cy="180975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90FD0108-AA7C-4DE2-902E-0888C2F7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38" y="6460235"/>
            <a:ext cx="9886950" cy="193675"/>
          </a:xfrm>
          <a:prstGeom prst="rect">
            <a:avLst/>
          </a:prstGeom>
        </p:spPr>
      </p:pic>
      <p:sp>
        <p:nvSpPr>
          <p:cNvPr id="10" name="Veri Yer Tutucusu 9">
            <a:extLst>
              <a:ext uri="{FF2B5EF4-FFF2-40B4-BE49-F238E27FC236}">
                <a16:creationId xmlns:a16="http://schemas.microsoft.com/office/drawing/2014/main" id="{4062511C-CE08-461F-9784-B5617420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tr-TR">
                <a:solidFill>
                  <a:prstClr val="black">
                    <a:tint val="75000"/>
                  </a:prstClr>
                </a:solidFill>
              </a:rPr>
              <a:t>12.06.2021</a:t>
            </a:r>
          </a:p>
        </p:txBody>
      </p:sp>
      <p:sp>
        <p:nvSpPr>
          <p:cNvPr id="12" name="Alt Bilgi Yer Tutucusu 11">
            <a:extLst>
              <a:ext uri="{FF2B5EF4-FFF2-40B4-BE49-F238E27FC236}">
                <a16:creationId xmlns:a16="http://schemas.microsoft.com/office/drawing/2014/main" id="{967AFA28-CDA9-4CBC-9CE4-59A42ACA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tr-TR">
                <a:solidFill>
                  <a:prstClr val="black">
                    <a:tint val="75000"/>
                  </a:prstClr>
                </a:solidFill>
              </a:rPr>
              <a:t>Ahmet Gurbuz- Murat Gun</a:t>
            </a:r>
          </a:p>
        </p:txBody>
      </p:sp>
      <p:sp>
        <p:nvSpPr>
          <p:cNvPr id="14" name="Slayt Numarası Yer Tutucusu 13">
            <a:extLst>
              <a:ext uri="{FF2B5EF4-FFF2-40B4-BE49-F238E27FC236}">
                <a16:creationId xmlns:a16="http://schemas.microsoft.com/office/drawing/2014/main" id="{1E1BA77B-E78E-4DC1-AA2D-0DFE3E4C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9FE9E5D-D5BC-4914-8DFD-B93272C58AE0}" type="slidenum">
              <a:rPr lang="tr-TR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A7235926-B8DD-4928-9A09-C83A846BEAB1}"/>
              </a:ext>
            </a:extLst>
          </p:cNvPr>
          <p:cNvSpPr txBox="1"/>
          <p:nvPr/>
        </p:nvSpPr>
        <p:spPr>
          <a:xfrm>
            <a:off x="3880138" y="5664331"/>
            <a:ext cx="473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Table</a:t>
            </a:r>
            <a:r>
              <a:rPr lang="tr-TR" b="1" dirty="0"/>
              <a:t> 1. </a:t>
            </a:r>
            <a:r>
              <a:rPr lang="tr-TR" dirty="0"/>
              <a:t>HSTS</a:t>
            </a:r>
            <a:r>
              <a:rPr lang="en-US" dirty="0"/>
              <a:t> usage rates Among 10 million sites</a:t>
            </a:r>
            <a:endParaRPr lang="tr-TR" dirty="0"/>
          </a:p>
        </p:txBody>
      </p:sp>
      <p:sp>
        <p:nvSpPr>
          <p:cNvPr id="40" name="Başlık 1">
            <a:extLst>
              <a:ext uri="{FF2B5EF4-FFF2-40B4-BE49-F238E27FC236}">
                <a16:creationId xmlns:a16="http://schemas.microsoft.com/office/drawing/2014/main" id="{E5A10891-9B78-4D15-A9D9-DECBBE01F5BD}"/>
              </a:ext>
            </a:extLst>
          </p:cNvPr>
          <p:cNvSpPr txBox="1">
            <a:spLocks/>
          </p:cNvSpPr>
          <p:nvPr/>
        </p:nvSpPr>
        <p:spPr>
          <a:xfrm>
            <a:off x="867496" y="2263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HSTS Usage Popularity</a:t>
            </a:r>
          </a:p>
        </p:txBody>
      </p:sp>
      <p:pic>
        <p:nvPicPr>
          <p:cNvPr id="44" name="Resim 43">
            <a:extLst>
              <a:ext uri="{FF2B5EF4-FFF2-40B4-BE49-F238E27FC236}">
                <a16:creationId xmlns:a16="http://schemas.microsoft.com/office/drawing/2014/main" id="{738850DB-CD0E-4673-9953-563DABD4C2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7"/>
          <a:stretch/>
        </p:blipFill>
        <p:spPr>
          <a:xfrm>
            <a:off x="3581400" y="2221221"/>
            <a:ext cx="5087792" cy="334852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Metin kutusu 38">
            <a:extLst>
              <a:ext uri="{FF2B5EF4-FFF2-40B4-BE49-F238E27FC236}">
                <a16:creationId xmlns:a16="http://schemas.microsoft.com/office/drawing/2014/main" id="{0257542A-F0F2-4FCA-925B-AF3A81CFBD9F}"/>
              </a:ext>
            </a:extLst>
          </p:cNvPr>
          <p:cNvSpPr txBox="1"/>
          <p:nvPr/>
        </p:nvSpPr>
        <p:spPr>
          <a:xfrm>
            <a:off x="1066339" y="1237574"/>
            <a:ext cx="98214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https://w3techs.com/technologies/details/ce-hsts</a:t>
            </a:r>
            <a:br>
              <a:rPr lang="tr-T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los Santos, Sergio, et al. "Implementation state of HSTS and HPKP in both browsers and servers."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Cryptology and Network Security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Springer, Cham, 2016.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88817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082074D3-0CA5-4D77-B489-3D6484622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677A784-C73C-4453-A9AE-3AC2F385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286" y="3852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Attack </a:t>
            </a:r>
            <a:r>
              <a:rPr lang="tr-TR" sz="3600" dirty="0" err="1">
                <a:latin typeface="Montserrat Medium" panose="00000600000000000000" pitchFamily="50" charset="-94"/>
              </a:rPr>
              <a:t>Types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2D7F9C-641A-42B8-941B-1FDC2B81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8907167-98A2-48D6-B7D8-3B81E6FD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1A2489-C5DF-4CEE-A36A-52D8B7C9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12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" name="Grafik 14" descr="Kullanıcı düz dolguyla">
            <a:extLst>
              <a:ext uri="{FF2B5EF4-FFF2-40B4-BE49-F238E27FC236}">
                <a16:creationId xmlns:a16="http://schemas.microsoft.com/office/drawing/2014/main" id="{E0E30A55-35DB-4FF1-81F1-D88DFDE12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5343" y="2653248"/>
            <a:ext cx="843397" cy="843397"/>
          </a:xfrm>
          <a:prstGeom prst="rect">
            <a:avLst/>
          </a:prstGeom>
        </p:spPr>
      </p:pic>
      <p:pic>
        <p:nvPicPr>
          <p:cNvPr id="16" name="Grafik 15" descr="İnternet düz dolguyla">
            <a:extLst>
              <a:ext uri="{FF2B5EF4-FFF2-40B4-BE49-F238E27FC236}">
                <a16:creationId xmlns:a16="http://schemas.microsoft.com/office/drawing/2014/main" id="{A70E6C3C-73DE-4044-9445-05772A350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2815" y="2471119"/>
            <a:ext cx="1222829" cy="1222829"/>
          </a:xfrm>
          <a:prstGeom prst="rect">
            <a:avLst/>
          </a:prstGeom>
        </p:spPr>
      </p:pic>
      <p:pic>
        <p:nvPicPr>
          <p:cNvPr id="17" name="Grafik 16" descr="Sunucu düz dolguyla">
            <a:extLst>
              <a:ext uri="{FF2B5EF4-FFF2-40B4-BE49-F238E27FC236}">
                <a16:creationId xmlns:a16="http://schemas.microsoft.com/office/drawing/2014/main" id="{E7776996-3DD3-48D0-8227-0E47BD839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2529" y="2418959"/>
            <a:ext cx="1222829" cy="1222829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26DF6498-7397-49B3-B8D0-C723D6C1E931}"/>
              </a:ext>
            </a:extLst>
          </p:cNvPr>
          <p:cNvSpPr txBox="1"/>
          <p:nvPr/>
        </p:nvSpPr>
        <p:spPr>
          <a:xfrm>
            <a:off x="8770738" y="3494765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Web Server</a:t>
            </a:r>
          </a:p>
        </p:txBody>
      </p:sp>
      <p:grpSp>
        <p:nvGrpSpPr>
          <p:cNvPr id="51" name="Grup 50">
            <a:extLst>
              <a:ext uri="{FF2B5EF4-FFF2-40B4-BE49-F238E27FC236}">
                <a16:creationId xmlns:a16="http://schemas.microsoft.com/office/drawing/2014/main" id="{F493D6AE-6C5A-4F58-9369-E30084203BCB}"/>
              </a:ext>
            </a:extLst>
          </p:cNvPr>
          <p:cNvGrpSpPr/>
          <p:nvPr/>
        </p:nvGrpSpPr>
        <p:grpSpPr>
          <a:xfrm>
            <a:off x="5590492" y="4368253"/>
            <a:ext cx="1325562" cy="1325562"/>
            <a:chOff x="5590492" y="4368253"/>
            <a:chExt cx="1325562" cy="1325562"/>
          </a:xfrm>
        </p:grpSpPr>
        <p:pic>
          <p:nvPicPr>
            <p:cNvPr id="20" name="Grafik 19" descr="Programcı dişi düz dolguyla">
              <a:extLst>
                <a:ext uri="{FF2B5EF4-FFF2-40B4-BE49-F238E27FC236}">
                  <a16:creationId xmlns:a16="http://schemas.microsoft.com/office/drawing/2014/main" id="{D65BBFC5-67BD-4A3A-BBC6-AEA12AF94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90492" y="4368253"/>
              <a:ext cx="1325562" cy="1325562"/>
            </a:xfrm>
            <a:prstGeom prst="rect">
              <a:avLst/>
            </a:prstGeom>
          </p:spPr>
        </p:pic>
        <p:sp>
          <p:nvSpPr>
            <p:cNvPr id="21" name="Dikdörtgen 20">
              <a:extLst>
                <a:ext uri="{FF2B5EF4-FFF2-40B4-BE49-F238E27FC236}">
                  <a16:creationId xmlns:a16="http://schemas.microsoft.com/office/drawing/2014/main" id="{311DAFC0-8B70-4186-B522-C36D6178F026}"/>
                </a:ext>
              </a:extLst>
            </p:cNvPr>
            <p:cNvSpPr/>
            <p:nvPr/>
          </p:nvSpPr>
          <p:spPr>
            <a:xfrm>
              <a:off x="6064590" y="4847771"/>
              <a:ext cx="377371" cy="1295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D9B3C94-AE59-4A7C-8787-3962AEFBF84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605644" y="3030374"/>
            <a:ext cx="5166885" cy="521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200E413B-A966-4EB2-B481-B789AE866E89}"/>
              </a:ext>
            </a:extLst>
          </p:cNvPr>
          <p:cNvSpPr txBox="1"/>
          <p:nvPr/>
        </p:nvSpPr>
        <p:spPr>
          <a:xfrm>
            <a:off x="5761343" y="5598596"/>
            <a:ext cx="9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Attacker</a:t>
            </a:r>
            <a:endParaRPr lang="tr-TR" b="1" dirty="0"/>
          </a:p>
        </p:txBody>
      </p:sp>
      <p:pic>
        <p:nvPicPr>
          <p:cNvPr id="44" name="Grafik 43" descr="Kapat düz dolguyla">
            <a:extLst>
              <a:ext uri="{FF2B5EF4-FFF2-40B4-BE49-F238E27FC236}">
                <a16:creationId xmlns:a16="http://schemas.microsoft.com/office/drawing/2014/main" id="{2BE95ED0-1D27-44CA-979C-0FF8FBD464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8540" y="2732194"/>
            <a:ext cx="629469" cy="629469"/>
          </a:xfrm>
          <a:prstGeom prst="rect">
            <a:avLst/>
          </a:prstGeom>
        </p:spPr>
      </p:pic>
      <p:sp>
        <p:nvSpPr>
          <p:cNvPr id="46" name="Metin kutusu 45">
            <a:extLst>
              <a:ext uri="{FF2B5EF4-FFF2-40B4-BE49-F238E27FC236}">
                <a16:creationId xmlns:a16="http://schemas.microsoft.com/office/drawing/2014/main" id="{115C3CF1-171D-4A36-AA41-C8B5FB7D860F}"/>
              </a:ext>
            </a:extLst>
          </p:cNvPr>
          <p:cNvSpPr txBox="1"/>
          <p:nvPr/>
        </p:nvSpPr>
        <p:spPr>
          <a:xfrm>
            <a:off x="2209740" y="3423268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User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1AA68199-77B5-4456-A8A9-A54BDB02C578}"/>
              </a:ext>
            </a:extLst>
          </p:cNvPr>
          <p:cNvSpPr txBox="1"/>
          <p:nvPr/>
        </p:nvSpPr>
        <p:spPr>
          <a:xfrm>
            <a:off x="5114000" y="153187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Man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Middle</a:t>
            </a:r>
            <a:endParaRPr lang="tr-TR" dirty="0"/>
          </a:p>
        </p:txBody>
      </p:sp>
      <p:grpSp>
        <p:nvGrpSpPr>
          <p:cNvPr id="53" name="Grup 52">
            <a:extLst>
              <a:ext uri="{FF2B5EF4-FFF2-40B4-BE49-F238E27FC236}">
                <a16:creationId xmlns:a16="http://schemas.microsoft.com/office/drawing/2014/main" id="{CD17BE70-6E92-473D-919F-EDDF0C82D73E}"/>
              </a:ext>
            </a:extLst>
          </p:cNvPr>
          <p:cNvGrpSpPr/>
          <p:nvPr/>
        </p:nvGrpSpPr>
        <p:grpSpPr>
          <a:xfrm>
            <a:off x="3667125" y="3447659"/>
            <a:ext cx="2085975" cy="1762516"/>
            <a:chOff x="3667125" y="3447659"/>
            <a:chExt cx="2085975" cy="1762516"/>
          </a:xfrm>
        </p:grpSpPr>
        <p:cxnSp>
          <p:nvCxnSpPr>
            <p:cNvPr id="29" name="Düz Ok Bağlayıcısı 28">
              <a:extLst>
                <a:ext uri="{FF2B5EF4-FFF2-40B4-BE49-F238E27FC236}">
                  <a16:creationId xmlns:a16="http://schemas.microsoft.com/office/drawing/2014/main" id="{3E4917AC-0138-408E-ACF8-607C60F9A70D}"/>
                </a:ext>
              </a:extLst>
            </p:cNvPr>
            <p:cNvCxnSpPr>
              <a:cxnSpLocks/>
            </p:cNvCxnSpPr>
            <p:nvPr/>
          </p:nvCxnSpPr>
          <p:spPr>
            <a:xfrm>
              <a:off x="3667125" y="3447659"/>
              <a:ext cx="2085975" cy="17625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Metin kutusu 47">
              <a:extLst>
                <a:ext uri="{FF2B5EF4-FFF2-40B4-BE49-F238E27FC236}">
                  <a16:creationId xmlns:a16="http://schemas.microsoft.com/office/drawing/2014/main" id="{2D72E2B8-DCD8-449C-8C85-937DBBA5DBCB}"/>
                </a:ext>
              </a:extLst>
            </p:cNvPr>
            <p:cNvSpPr txBox="1"/>
            <p:nvPr/>
          </p:nvSpPr>
          <p:spPr>
            <a:xfrm rot="2392021">
              <a:off x="4453902" y="4044043"/>
              <a:ext cx="684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/>
                <a:t>HTTP</a:t>
              </a:r>
            </a:p>
          </p:txBody>
        </p:sp>
      </p:grpSp>
      <p:grpSp>
        <p:nvGrpSpPr>
          <p:cNvPr id="54" name="Grup 53">
            <a:extLst>
              <a:ext uri="{FF2B5EF4-FFF2-40B4-BE49-F238E27FC236}">
                <a16:creationId xmlns:a16="http://schemas.microsoft.com/office/drawing/2014/main" id="{9D1FF011-E28A-4474-B973-FB6D7DECE146}"/>
              </a:ext>
            </a:extLst>
          </p:cNvPr>
          <p:cNvGrpSpPr/>
          <p:nvPr/>
        </p:nvGrpSpPr>
        <p:grpSpPr>
          <a:xfrm>
            <a:off x="6745202" y="3352801"/>
            <a:ext cx="2054111" cy="1885413"/>
            <a:chOff x="6745202" y="3352801"/>
            <a:chExt cx="2054111" cy="1885413"/>
          </a:xfrm>
        </p:grpSpPr>
        <p:cxnSp>
          <p:nvCxnSpPr>
            <p:cNvPr id="32" name="Düz Ok Bağlayıcısı 31">
              <a:extLst>
                <a:ext uri="{FF2B5EF4-FFF2-40B4-BE49-F238E27FC236}">
                  <a16:creationId xmlns:a16="http://schemas.microsoft.com/office/drawing/2014/main" id="{1703CEAF-426E-4B67-9003-B937C70B3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5202" y="3352801"/>
              <a:ext cx="2054111" cy="188541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EB69122E-2D36-48BA-B90D-7A3234D8248D}"/>
                </a:ext>
              </a:extLst>
            </p:cNvPr>
            <p:cNvSpPr txBox="1"/>
            <p:nvPr/>
          </p:nvSpPr>
          <p:spPr>
            <a:xfrm rot="19052848">
              <a:off x="7324702" y="3971109"/>
              <a:ext cx="84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/>
                <a:t>HTTPS</a:t>
              </a:r>
            </a:p>
          </p:txBody>
        </p:sp>
      </p:grpSp>
      <p:pic>
        <p:nvPicPr>
          <p:cNvPr id="25" name="Resim 24">
            <a:extLst>
              <a:ext uri="{FF2B5EF4-FFF2-40B4-BE49-F238E27FC236}">
                <a16:creationId xmlns:a16="http://schemas.microsoft.com/office/drawing/2014/main" id="{26113878-5532-4CCF-84F1-E8DD2DC1B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2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082074D3-0CA5-4D77-B489-3D6484622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677A784-C73C-4453-A9AE-3AC2F385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575" y="2766218"/>
            <a:ext cx="628685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Thank</a:t>
            </a:r>
            <a:r>
              <a:rPr lang="tr-TR" sz="3600" dirty="0">
                <a:latin typeface="Montserrat Medium" panose="00000600000000000000" pitchFamily="50" charset="-94"/>
              </a:rPr>
              <a:t> </a:t>
            </a:r>
            <a:r>
              <a:rPr lang="tr-TR" sz="3600" dirty="0" err="1">
                <a:latin typeface="Montserrat Medium" panose="00000600000000000000" pitchFamily="50" charset="-94"/>
              </a:rPr>
              <a:t>You</a:t>
            </a:r>
            <a:r>
              <a:rPr lang="tr-TR" sz="3600" dirty="0">
                <a:latin typeface="Montserrat Medium" panose="00000600000000000000" pitchFamily="50" charset="-94"/>
              </a:rPr>
              <a:t> </a:t>
            </a:r>
            <a:r>
              <a:rPr lang="tr-TR" sz="3600" dirty="0" err="1">
                <a:latin typeface="Montserrat Medium" panose="00000600000000000000" pitchFamily="50" charset="-94"/>
              </a:rPr>
              <a:t>For</a:t>
            </a:r>
            <a:r>
              <a:rPr lang="tr-TR" sz="3600" dirty="0">
                <a:latin typeface="Montserrat Medium" panose="00000600000000000000" pitchFamily="50" charset="-94"/>
              </a:rPr>
              <a:t> </a:t>
            </a:r>
            <a:r>
              <a:rPr lang="tr-TR" sz="3600" dirty="0" err="1">
                <a:latin typeface="Montserrat Medium" panose="00000600000000000000" pitchFamily="50" charset="-94"/>
              </a:rPr>
              <a:t>Listening</a:t>
            </a:r>
            <a:r>
              <a:rPr lang="tr-TR" sz="3600" dirty="0">
                <a:latin typeface="Montserrat Medium" panose="00000600000000000000" pitchFamily="50" charset="-94"/>
              </a:rPr>
              <a:t>…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2D7F9C-641A-42B8-941B-1FDC2B81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8907167-98A2-48D6-B7D8-3B81E6FD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1A2489-C5DF-4CEE-A36A-52D8B7C9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13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1AA68199-77B5-4456-A8A9-A54BDB02C578}"/>
              </a:ext>
            </a:extLst>
          </p:cNvPr>
          <p:cNvSpPr txBox="1"/>
          <p:nvPr/>
        </p:nvSpPr>
        <p:spPr>
          <a:xfrm>
            <a:off x="5185705" y="2537890"/>
            <a:ext cx="145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Next</a:t>
            </a:r>
            <a:r>
              <a:rPr lang="tr-TR" dirty="0"/>
              <a:t> - </a:t>
            </a:r>
            <a:r>
              <a:rPr lang="tr-TR" dirty="0" err="1"/>
              <a:t>Demos</a:t>
            </a:r>
            <a:endParaRPr lang="tr-TR" dirty="0"/>
          </a:p>
        </p:txBody>
      </p:sp>
      <p:pic>
        <p:nvPicPr>
          <p:cNvPr id="25" name="Resim 24">
            <a:extLst>
              <a:ext uri="{FF2B5EF4-FFF2-40B4-BE49-F238E27FC236}">
                <a16:creationId xmlns:a16="http://schemas.microsoft.com/office/drawing/2014/main" id="{26113878-5532-4CCF-84F1-E8DD2DC1B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5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Resim 24">
            <a:extLst>
              <a:ext uri="{FF2B5EF4-FFF2-40B4-BE49-F238E27FC236}">
                <a16:creationId xmlns:a16="http://schemas.microsoft.com/office/drawing/2014/main" id="{4FEA18FE-B720-4A05-B9E6-434AFFA07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3162384-4D9E-4A79-8511-11B7FF89FEB5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Montserrat Medium" panose="00000600000000000000" pitchFamily="50" charset="-94"/>
              </a:rPr>
              <a:t>Agenda</a:t>
            </a:r>
            <a:endParaRPr lang="en-US" sz="4000" kern="1200" dirty="0">
              <a:solidFill>
                <a:schemeClr val="tx1"/>
              </a:solidFill>
              <a:latin typeface="Montserrat Medium" panose="00000600000000000000" pitchFamily="50" charset="-9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FCCB1449-2EAF-4F10-8AFD-2729EF0649F9}"/>
              </a:ext>
            </a:extLst>
          </p:cNvPr>
          <p:cNvSpPr txBox="1">
            <a:spLocks/>
          </p:cNvSpPr>
          <p:nvPr/>
        </p:nvSpPr>
        <p:spPr>
          <a:xfrm>
            <a:off x="794222" y="2429691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What is http (Hypertext Transfer Protocol) ?</a:t>
            </a:r>
          </a:p>
          <a:p>
            <a:r>
              <a:rPr lang="en-US" sz="3200" dirty="0"/>
              <a:t>What is </a:t>
            </a:r>
            <a:r>
              <a:rPr lang="en-US" sz="3200" dirty="0" err="1"/>
              <a:t>HttpS</a:t>
            </a:r>
            <a:r>
              <a:rPr lang="en-US" sz="3200" dirty="0"/>
              <a:t> (Secure Http)</a:t>
            </a:r>
          </a:p>
          <a:p>
            <a:r>
              <a:rPr lang="en-US" sz="3200" dirty="0"/>
              <a:t>What is </a:t>
            </a:r>
            <a:r>
              <a:rPr lang="en-US" sz="3200" dirty="0" err="1"/>
              <a:t>ssl</a:t>
            </a:r>
            <a:r>
              <a:rPr lang="en-US" sz="3200" dirty="0"/>
              <a:t>/</a:t>
            </a:r>
            <a:r>
              <a:rPr lang="en-US" sz="3200" dirty="0" err="1"/>
              <a:t>tsl</a:t>
            </a:r>
            <a:r>
              <a:rPr lang="en-US" sz="3200" dirty="0"/>
              <a:t>?</a:t>
            </a:r>
          </a:p>
          <a:p>
            <a:r>
              <a:rPr lang="en-US" sz="3200" dirty="0"/>
              <a:t>What is HSTS? </a:t>
            </a:r>
            <a:endParaRPr lang="tr-TR" sz="3200" dirty="0"/>
          </a:p>
          <a:p>
            <a:r>
              <a:rPr lang="en-US" sz="3200" dirty="0"/>
              <a:t>Some Google </a:t>
            </a:r>
            <a:r>
              <a:rPr lang="en-US" sz="3200" dirty="0" err="1"/>
              <a:t>Improvments</a:t>
            </a:r>
            <a:r>
              <a:rPr lang="tr-TR" sz="3200" dirty="0"/>
              <a:t> </a:t>
            </a:r>
            <a:r>
              <a:rPr lang="tr-TR" sz="3200" dirty="0" err="1"/>
              <a:t>for</a:t>
            </a:r>
            <a:r>
              <a:rPr lang="tr-TR" sz="3200" dirty="0"/>
              <a:t> web</a:t>
            </a:r>
            <a:endParaRPr lang="en-US" sz="3200" dirty="0"/>
          </a:p>
          <a:p>
            <a:r>
              <a:rPr lang="en-US" sz="3200" dirty="0"/>
              <a:t>Attack Types</a:t>
            </a:r>
          </a:p>
          <a:p>
            <a:r>
              <a:rPr lang="en-US" sz="3200" dirty="0"/>
              <a:t>Demos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9" name="Veri Yer Tutucusu 18">
            <a:extLst>
              <a:ext uri="{FF2B5EF4-FFF2-40B4-BE49-F238E27FC236}">
                <a16:creationId xmlns:a16="http://schemas.microsoft.com/office/drawing/2014/main" id="{F93E9A3E-B0F0-4486-B200-556BA553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20" name="Alt Bilgi Yer Tutucusu 19">
            <a:extLst>
              <a:ext uri="{FF2B5EF4-FFF2-40B4-BE49-F238E27FC236}">
                <a16:creationId xmlns:a16="http://schemas.microsoft.com/office/drawing/2014/main" id="{E4CF6E8A-7756-4456-A065-5315EE26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Ahmet </a:t>
            </a:r>
            <a:r>
              <a:rPr lang="tr-TR" dirty="0" err="1">
                <a:solidFill>
                  <a:schemeClr val="bg1">
                    <a:lumMod val="75000"/>
                  </a:schemeClr>
                </a:solidFill>
              </a:rPr>
              <a:t>Gurbuz</a:t>
            </a:r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- Murat </a:t>
            </a:r>
            <a:r>
              <a:rPr lang="tr-TR" dirty="0" err="1">
                <a:solidFill>
                  <a:schemeClr val="bg1">
                    <a:lumMod val="75000"/>
                  </a:schemeClr>
                </a:solidFill>
              </a:rPr>
              <a:t>Gun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D7F9EF45-C727-46F9-9930-B97F2CCC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2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8BB3F5B2-BEC8-45F9-B07B-9B6314021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6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>
            <a:extLst>
              <a:ext uri="{FF2B5EF4-FFF2-40B4-BE49-F238E27FC236}">
                <a16:creationId xmlns:a16="http://schemas.microsoft.com/office/drawing/2014/main" id="{FE3A9832-60DB-438E-A9A8-F855C25C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1185711-1212-4152-B42C-0A267D2A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57" y="49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Montserrat Medium" panose="00000600000000000000" pitchFamily="50" charset="-94"/>
              </a:rPr>
              <a:t>What is </a:t>
            </a:r>
            <a:r>
              <a:rPr lang="tr-TR" sz="3600">
                <a:latin typeface="Montserrat Medium" panose="00000600000000000000" pitchFamily="50" charset="-94"/>
              </a:rPr>
              <a:t>h</a:t>
            </a:r>
            <a:r>
              <a:rPr lang="en-US" sz="3600">
                <a:latin typeface="Montserrat Medium" panose="00000600000000000000" pitchFamily="50" charset="-94"/>
              </a:rPr>
              <a:t>ttp</a:t>
            </a:r>
            <a:r>
              <a:rPr lang="tr-TR" sz="3600">
                <a:latin typeface="Montserrat Medium" panose="00000600000000000000" pitchFamily="50" charset="-94"/>
              </a:rPr>
              <a:t> (Hypertext Transfer Protocol) ?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0EB522-B445-4F68-A2B3-3A5D6625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188"/>
            <a:ext cx="10515600" cy="3551718"/>
          </a:xfrm>
        </p:spPr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protocol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viewing</a:t>
            </a:r>
            <a:r>
              <a:rPr lang="tr-TR" dirty="0"/>
              <a:t> web </a:t>
            </a:r>
            <a:r>
              <a:rPr lang="tr-TR" dirty="0" err="1"/>
              <a:t>pages</a:t>
            </a:r>
            <a:r>
              <a:rPr lang="tr-TR" dirty="0"/>
              <a:t>.</a:t>
            </a:r>
          </a:p>
          <a:p>
            <a:r>
              <a:rPr lang="en-US" dirty="0"/>
              <a:t>In its simplest form, it is a bridge that provides data flow between the server and our browser.</a:t>
            </a:r>
            <a:endParaRPr lang="tr-TR" dirty="0"/>
          </a:p>
          <a:p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is sent in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b="1" i="1" dirty="0"/>
              <a:t>.</a:t>
            </a:r>
          </a:p>
          <a:p>
            <a:r>
              <a:rPr lang="tr-TR" dirty="0" err="1"/>
              <a:t>Vulnerable</a:t>
            </a:r>
            <a:endParaRPr lang="tr-TR" dirty="0"/>
          </a:p>
          <a:p>
            <a:r>
              <a:rPr lang="tr-TR" dirty="0"/>
              <a:t>can be </a:t>
            </a:r>
            <a:r>
              <a:rPr lang="tr-TR" dirty="0" err="1"/>
              <a:t>tracable</a:t>
            </a:r>
            <a:r>
              <a:rPr lang="tr-TR" dirty="0"/>
              <a:t>.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134BCB-BBBF-404A-9278-06A5BD15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DA871D-0419-4635-8394-4A765743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F1F6476-97E0-4D72-8B70-31F0B61D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3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4F7119C-3D9F-4C2D-A223-6B3B6BACE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  <p:pic>
        <p:nvPicPr>
          <p:cNvPr id="9" name="Resim 8" descr="tablo içeren bir resim&#10;&#10;Açıklama otomatik olarak oluşturuldu">
            <a:extLst>
              <a:ext uri="{FF2B5EF4-FFF2-40B4-BE49-F238E27FC236}">
                <a16:creationId xmlns:a16="http://schemas.microsoft.com/office/drawing/2014/main" id="{8F68A548-4FEB-4355-B52F-67FBCC6B9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159" y="2945408"/>
            <a:ext cx="3031729" cy="2688773"/>
          </a:xfrm>
          <a:prstGeom prst="rect">
            <a:avLst/>
          </a:prstGeom>
        </p:spPr>
      </p:pic>
      <p:pic>
        <p:nvPicPr>
          <p:cNvPr id="1026" name="Picture 2" descr="Sir Tim Berners Lee arriving at the Guildhall to receive the Honorary Freedom of the City of London">
            <a:extLst>
              <a:ext uri="{FF2B5EF4-FFF2-40B4-BE49-F238E27FC236}">
                <a16:creationId xmlns:a16="http://schemas.microsoft.com/office/drawing/2014/main" id="{3CB4AEE2-5195-4313-833D-393652219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996" y="2940834"/>
            <a:ext cx="2095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9C0917AC-A9B7-4B68-B3C6-D1B958C05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8425" y="4695219"/>
            <a:ext cx="1390650" cy="1390650"/>
          </a:xfrm>
          <a:prstGeom prst="rect">
            <a:avLst/>
          </a:prstGeom>
        </p:spPr>
      </p:pic>
      <p:pic>
        <p:nvPicPr>
          <p:cNvPr id="15" name="Grafik 14" descr="Tarayıcı penceresi düz dolguyla">
            <a:extLst>
              <a:ext uri="{FF2B5EF4-FFF2-40B4-BE49-F238E27FC236}">
                <a16:creationId xmlns:a16="http://schemas.microsoft.com/office/drawing/2014/main" id="{B936DC0B-F847-4718-928F-D731CD888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4300" y="4655404"/>
            <a:ext cx="1469050" cy="1469050"/>
          </a:xfrm>
          <a:prstGeom prst="rect">
            <a:avLst/>
          </a:prstGeom>
        </p:spPr>
      </p:pic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48184B86-3C50-444C-8F61-94ABF7B2B192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>
            <a:off x="3033350" y="5389929"/>
            <a:ext cx="3415075" cy="6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349A76BF-3F5F-43FE-8320-3B18EB025480}"/>
              </a:ext>
            </a:extLst>
          </p:cNvPr>
          <p:cNvSpPr txBox="1"/>
          <p:nvPr/>
        </p:nvSpPr>
        <p:spPr>
          <a:xfrm>
            <a:off x="3081521" y="5078146"/>
            <a:ext cx="12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password</a:t>
            </a:r>
            <a:r>
              <a:rPr lang="tr-TR" b="1" dirty="0"/>
              <a:t>..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C19FE29-10A2-418F-9013-67AD870B8F0F}"/>
              </a:ext>
            </a:extLst>
          </p:cNvPr>
          <p:cNvSpPr txBox="1"/>
          <p:nvPr/>
        </p:nvSpPr>
        <p:spPr>
          <a:xfrm>
            <a:off x="5309341" y="5417387"/>
            <a:ext cx="12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payment</a:t>
            </a:r>
            <a:r>
              <a:rPr lang="tr-TR" b="1" dirty="0"/>
              <a:t>#$</a:t>
            </a:r>
          </a:p>
        </p:txBody>
      </p:sp>
    </p:spTree>
    <p:extLst>
      <p:ext uri="{BB962C8B-B14F-4D97-AF65-F5344CB8AC3E}">
        <p14:creationId xmlns:p14="http://schemas.microsoft.com/office/powerpoint/2010/main" val="400859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3099 -0.005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-0.19349 -0.0062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7" grpId="0"/>
      <p:bldP spid="27" grpId="1"/>
      <p:bldP spid="2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9B8024BE-5EE5-43CC-987D-3B8243B93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409CA7D-3128-4F18-8BBB-6D7E5B82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1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dirty="0">
                <a:latin typeface="Montserrat Medium" panose="00000600000000000000" pitchFamily="50" charset="-94"/>
              </a:rPr>
              <a:t> is </a:t>
            </a:r>
            <a:r>
              <a:rPr lang="tr-TR" dirty="0" err="1">
                <a:latin typeface="Montserrat Medium" panose="00000600000000000000" pitchFamily="50" charset="-94"/>
              </a:rPr>
              <a:t>HttpS</a:t>
            </a:r>
            <a:r>
              <a:rPr lang="tr-TR" dirty="0">
                <a:latin typeface="Montserrat Medium" panose="00000600000000000000" pitchFamily="50" charset="-94"/>
              </a:rPr>
              <a:t> (</a:t>
            </a:r>
            <a:r>
              <a:rPr lang="tr-TR" dirty="0" err="1">
                <a:latin typeface="Montserrat Medium" panose="00000600000000000000" pitchFamily="50" charset="-94"/>
              </a:rPr>
              <a:t>Secure</a:t>
            </a:r>
            <a:r>
              <a:rPr lang="tr-TR" dirty="0">
                <a:latin typeface="Montserrat Medium" panose="00000600000000000000" pitchFamily="50" charset="-94"/>
              </a:rPr>
              <a:t> Http)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02EDE-1E58-43BB-920D-82E1F826C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67"/>
            <a:ext cx="10515600" cy="3744665"/>
          </a:xfrm>
        </p:spPr>
        <p:txBody>
          <a:bodyPr/>
          <a:lstStyle/>
          <a:p>
            <a:r>
              <a:rPr lang="tr-TR" dirty="0" err="1"/>
              <a:t>This</a:t>
            </a:r>
            <a:r>
              <a:rPr lang="tr-TR" dirty="0"/>
              <a:t> is a http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security</a:t>
            </a:r>
            <a:r>
              <a:rPr lang="tr-TR" dirty="0"/>
              <a:t> </a:t>
            </a:r>
            <a:r>
              <a:rPr lang="tr-TR" dirty="0" err="1"/>
              <a:t>feature</a:t>
            </a:r>
            <a:r>
              <a:rPr lang="tr-TR" dirty="0"/>
              <a:t>.</a:t>
            </a:r>
          </a:p>
          <a:p>
            <a:r>
              <a:rPr lang="tr-TR" dirty="0" err="1"/>
              <a:t>Encrypts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being</a:t>
            </a:r>
            <a:r>
              <a:rPr lang="tr-TR" dirty="0"/>
              <a:t> </a:t>
            </a:r>
            <a:r>
              <a:rPr lang="tr-TR" dirty="0" err="1"/>
              <a:t>retrieved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HTTP.</a:t>
            </a:r>
          </a:p>
          <a:p>
            <a:endParaRPr lang="tr-TR" dirty="0"/>
          </a:p>
          <a:p>
            <a:r>
              <a:rPr lang="tr-TR" dirty="0" err="1"/>
              <a:t>Uses</a:t>
            </a:r>
            <a:r>
              <a:rPr lang="tr-TR" dirty="0"/>
              <a:t> </a:t>
            </a:r>
            <a:r>
              <a:rPr lang="tr-TR" dirty="0" err="1"/>
              <a:t>encryption</a:t>
            </a:r>
            <a:r>
              <a:rPr lang="tr-TR" dirty="0"/>
              <a:t> </a:t>
            </a:r>
            <a:r>
              <a:rPr lang="tr-TR" dirty="0" err="1"/>
              <a:t>protocol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scramble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that’s</a:t>
            </a:r>
            <a:r>
              <a:rPr lang="tr-TR" dirty="0"/>
              <a:t> </a:t>
            </a:r>
            <a:r>
              <a:rPr lang="tr-TR" dirty="0" err="1"/>
              <a:t>being</a:t>
            </a:r>
            <a:r>
              <a:rPr lang="tr-TR" dirty="0"/>
              <a:t> </a:t>
            </a:r>
            <a:r>
              <a:rPr lang="tr-TR" dirty="0" err="1"/>
              <a:t>transferred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F1274A-2867-4D12-8F69-BB5BBE6A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7E1F1F9-3E29-4016-8369-4FC66703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73DADE9-F298-41A4-ABD7-405953D8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4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0C2A31A-069C-4928-81DB-A8E6A3077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9216914-65F6-4A00-B3ED-206CF5A2935E}"/>
              </a:ext>
            </a:extLst>
          </p:cNvPr>
          <p:cNvSpPr txBox="1"/>
          <p:nvPr/>
        </p:nvSpPr>
        <p:spPr>
          <a:xfrm>
            <a:off x="3043149" y="4808977"/>
            <a:ext cx="1140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/>
              <a:t>Http</a:t>
            </a:r>
          </a:p>
          <a:p>
            <a:endParaRPr lang="tr-TR" sz="3600" b="1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66BE9E4-5B98-46A2-A547-CE4AC14E72F8}"/>
              </a:ext>
            </a:extLst>
          </p:cNvPr>
          <p:cNvSpPr txBox="1"/>
          <p:nvPr/>
        </p:nvSpPr>
        <p:spPr>
          <a:xfrm>
            <a:off x="4660674" y="4823745"/>
            <a:ext cx="1607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/>
              <a:t>SSL/TSL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B1BC58CC-9441-4404-981B-51A50F20BADE}"/>
              </a:ext>
            </a:extLst>
          </p:cNvPr>
          <p:cNvSpPr txBox="1"/>
          <p:nvPr/>
        </p:nvSpPr>
        <p:spPr>
          <a:xfrm>
            <a:off x="7018223" y="4815431"/>
            <a:ext cx="1360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err="1"/>
              <a:t>HttpS</a:t>
            </a:r>
            <a:endParaRPr lang="tr-TR" sz="3600" dirty="0"/>
          </a:p>
        </p:txBody>
      </p:sp>
      <p:pic>
        <p:nvPicPr>
          <p:cNvPr id="13" name="Grafik 12" descr="Ekle düz dolguyla">
            <a:extLst>
              <a:ext uri="{FF2B5EF4-FFF2-40B4-BE49-F238E27FC236}">
                <a16:creationId xmlns:a16="http://schemas.microsoft.com/office/drawing/2014/main" id="{15FA3810-846C-4C8D-AE91-9DC26C21F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798" y="4885167"/>
            <a:ext cx="523975" cy="523975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E63A152F-2CF5-4586-9E06-23DF4E9DE829}"/>
              </a:ext>
            </a:extLst>
          </p:cNvPr>
          <p:cNvSpPr txBox="1"/>
          <p:nvPr/>
        </p:nvSpPr>
        <p:spPr>
          <a:xfrm>
            <a:off x="6340066" y="4562314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9026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19">
            <a:extLst>
              <a:ext uri="{FF2B5EF4-FFF2-40B4-BE49-F238E27FC236}">
                <a16:creationId xmlns:a16="http://schemas.microsoft.com/office/drawing/2014/main" id="{D5BE3AA6-23A4-4EBC-926C-A83947FC9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763CCF-8168-4A13-B673-734D23C6C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46"/>
            <a:ext cx="10515600" cy="1881553"/>
          </a:xfrm>
        </p:spPr>
        <p:txBody>
          <a:bodyPr>
            <a:normAutofit/>
          </a:bodyPr>
          <a:lstStyle/>
          <a:p>
            <a:r>
              <a:rPr lang="tr-TR" dirty="0"/>
              <a:t>E</a:t>
            </a:r>
            <a:r>
              <a:rPr lang="en-US" dirty="0" err="1"/>
              <a:t>ncryption</a:t>
            </a:r>
            <a:r>
              <a:rPr lang="en-US" dirty="0"/>
              <a:t> protocol</a:t>
            </a:r>
            <a:endParaRPr lang="tr-TR" dirty="0"/>
          </a:p>
          <a:p>
            <a:r>
              <a:rPr lang="tr-TR" dirty="0" err="1"/>
              <a:t>autenticate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identity</a:t>
            </a:r>
            <a:r>
              <a:rPr lang="tr-TR" dirty="0"/>
              <a:t>.</a:t>
            </a:r>
          </a:p>
        </p:txBody>
      </p:sp>
      <p:pic>
        <p:nvPicPr>
          <p:cNvPr id="5" name="Grafik 4" descr="Bilgisayar düz dolguyla">
            <a:extLst>
              <a:ext uri="{FF2B5EF4-FFF2-40B4-BE49-F238E27FC236}">
                <a16:creationId xmlns:a16="http://schemas.microsoft.com/office/drawing/2014/main" id="{E9F6F930-D5DE-4BCE-8971-43340A99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3122" y="4561200"/>
            <a:ext cx="1716505" cy="1716505"/>
          </a:xfrm>
          <a:prstGeom prst="rect">
            <a:avLst/>
          </a:prstGeom>
        </p:spPr>
      </p:pic>
      <p:pic>
        <p:nvPicPr>
          <p:cNvPr id="7" name="Grafik 6" descr="Bulut ana hat">
            <a:extLst>
              <a:ext uri="{FF2B5EF4-FFF2-40B4-BE49-F238E27FC236}">
                <a16:creationId xmlns:a16="http://schemas.microsoft.com/office/drawing/2014/main" id="{474A17A3-AD39-4F63-8E39-37B574497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5440" y="4478675"/>
            <a:ext cx="1881554" cy="1881554"/>
          </a:xfrm>
          <a:prstGeom prst="rect">
            <a:avLst/>
          </a:prstGeom>
        </p:spPr>
      </p:pic>
      <p:pic>
        <p:nvPicPr>
          <p:cNvPr id="9" name="Grafik 8" descr="Sunucu düz dolguyla">
            <a:extLst>
              <a:ext uri="{FF2B5EF4-FFF2-40B4-BE49-F238E27FC236}">
                <a16:creationId xmlns:a16="http://schemas.microsoft.com/office/drawing/2014/main" id="{FA56ED27-F4C7-49D2-B0F3-F9A564085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5253" y="4679201"/>
            <a:ext cx="1480501" cy="1480501"/>
          </a:xfrm>
          <a:prstGeom prst="rect">
            <a:avLst/>
          </a:prstGeom>
        </p:spPr>
      </p:pic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D24B6640-0D7A-40B8-BF6C-5FAD5161C2F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9627" y="5419452"/>
            <a:ext cx="1645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6272C1E1-3221-48A7-BC50-811AC077A681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616994" y="5419452"/>
            <a:ext cx="2008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Konuşma Balonu: Köşeleri Yuvarlanmış Dikdörtgen 20">
            <a:extLst>
              <a:ext uri="{FF2B5EF4-FFF2-40B4-BE49-F238E27FC236}">
                <a16:creationId xmlns:a16="http://schemas.microsoft.com/office/drawing/2014/main" id="{9535D2C0-8C46-4866-A2A1-22E3AE8F3A0A}"/>
              </a:ext>
            </a:extLst>
          </p:cNvPr>
          <p:cNvSpPr/>
          <p:nvPr/>
        </p:nvSpPr>
        <p:spPr>
          <a:xfrm>
            <a:off x="2943109" y="3586584"/>
            <a:ext cx="1881554" cy="1080653"/>
          </a:xfrm>
          <a:prstGeom prst="wedgeRoundRectCallout">
            <a:avLst>
              <a:gd name="adj1" fmla="val -38045"/>
              <a:gd name="adj2" fmla="val 83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Browser</a:t>
            </a:r>
            <a:r>
              <a:rPr lang="tr-TR" dirty="0"/>
              <a:t>: </a:t>
            </a:r>
          </a:p>
          <a:p>
            <a:pPr algn="ctr"/>
            <a:r>
              <a:rPr lang="tr-TR" dirty="0"/>
              <a:t>Server </a:t>
            </a:r>
            <a:r>
              <a:rPr lang="tr-TR" dirty="0" err="1"/>
              <a:t>Identify</a:t>
            </a:r>
            <a:r>
              <a:rPr lang="tr-TR" dirty="0"/>
              <a:t> Yourself</a:t>
            </a:r>
          </a:p>
        </p:txBody>
      </p:sp>
      <p:sp>
        <p:nvSpPr>
          <p:cNvPr id="22" name="Konuşma Balonu: Köşeleri Yuvarlanmış Dikdörtgen 21">
            <a:extLst>
              <a:ext uri="{FF2B5EF4-FFF2-40B4-BE49-F238E27FC236}">
                <a16:creationId xmlns:a16="http://schemas.microsoft.com/office/drawing/2014/main" id="{2CAFA63B-95C6-43F1-93DA-2EF962B8FEC1}"/>
              </a:ext>
            </a:extLst>
          </p:cNvPr>
          <p:cNvSpPr/>
          <p:nvPr/>
        </p:nvSpPr>
        <p:spPr>
          <a:xfrm>
            <a:off x="6832922" y="3586584"/>
            <a:ext cx="1881554" cy="1104096"/>
          </a:xfrm>
          <a:prstGeom prst="wedgeRoundRectCallout">
            <a:avLst>
              <a:gd name="adj1" fmla="val 46721"/>
              <a:gd name="adj2" fmla="val 83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Server</a:t>
            </a:r>
            <a:r>
              <a:rPr lang="tr-TR" dirty="0"/>
              <a:t>:</a:t>
            </a:r>
          </a:p>
          <a:p>
            <a:pPr algn="ctr"/>
            <a:r>
              <a:rPr lang="tr-TR" dirty="0" err="1"/>
              <a:t>Look</a:t>
            </a:r>
            <a:r>
              <a:rPr lang="tr-TR" dirty="0"/>
              <a:t> At My </a:t>
            </a:r>
            <a:r>
              <a:rPr lang="tr-TR" dirty="0" err="1"/>
              <a:t>certificate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prove</a:t>
            </a:r>
            <a:r>
              <a:rPr lang="tr-TR" dirty="0"/>
              <a:t>  </a:t>
            </a:r>
            <a:r>
              <a:rPr lang="tr-TR" dirty="0" err="1"/>
              <a:t>my</a:t>
            </a:r>
            <a:r>
              <a:rPr lang="tr-TR" dirty="0"/>
              <a:t> ID</a:t>
            </a:r>
          </a:p>
        </p:txBody>
      </p:sp>
      <p:pic>
        <p:nvPicPr>
          <p:cNvPr id="26" name="Grafik 25" descr="Diploma düz dolguyla">
            <a:extLst>
              <a:ext uri="{FF2B5EF4-FFF2-40B4-BE49-F238E27FC236}">
                <a16:creationId xmlns:a16="http://schemas.microsoft.com/office/drawing/2014/main" id="{6CB057B3-7679-40F9-8D72-2442966337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5607" y="4967991"/>
            <a:ext cx="914400" cy="914400"/>
          </a:xfrm>
          <a:prstGeom prst="rect">
            <a:avLst/>
          </a:prstGeom>
        </p:spPr>
      </p:pic>
      <p:sp>
        <p:nvSpPr>
          <p:cNvPr id="27" name="Konuşma Balonu: Köşeleri Yuvarlanmış Dikdörtgen 26">
            <a:extLst>
              <a:ext uri="{FF2B5EF4-FFF2-40B4-BE49-F238E27FC236}">
                <a16:creationId xmlns:a16="http://schemas.microsoft.com/office/drawing/2014/main" id="{E60D16E0-4DEA-4DAF-A998-F855B8D4EB59}"/>
              </a:ext>
            </a:extLst>
          </p:cNvPr>
          <p:cNvSpPr/>
          <p:nvPr/>
        </p:nvSpPr>
        <p:spPr>
          <a:xfrm>
            <a:off x="2936598" y="3595900"/>
            <a:ext cx="1881554" cy="1080653"/>
          </a:xfrm>
          <a:prstGeom prst="wedgeRoundRectCallout">
            <a:avLst>
              <a:gd name="adj1" fmla="val -38045"/>
              <a:gd name="adj2" fmla="val 83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Browser</a:t>
            </a:r>
            <a:r>
              <a:rPr lang="tr-TR" dirty="0"/>
              <a:t>: Ok I </a:t>
            </a:r>
            <a:r>
              <a:rPr lang="tr-TR" dirty="0" err="1"/>
              <a:t>looks</a:t>
            </a:r>
            <a:r>
              <a:rPr lang="tr-TR" dirty="0"/>
              <a:t> </a:t>
            </a:r>
            <a:r>
              <a:rPr lang="tr-TR" dirty="0" err="1"/>
              <a:t>good</a:t>
            </a:r>
            <a:r>
              <a:rPr lang="tr-TR" dirty="0"/>
              <a:t>.</a:t>
            </a:r>
          </a:p>
          <a:p>
            <a:pPr algn="ctr"/>
            <a:r>
              <a:rPr lang="tr-TR" dirty="0"/>
              <a:t>I can </a:t>
            </a:r>
            <a:r>
              <a:rPr lang="tr-TR" dirty="0" err="1"/>
              <a:t>trust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.</a:t>
            </a:r>
          </a:p>
        </p:txBody>
      </p:sp>
      <p:pic>
        <p:nvPicPr>
          <p:cNvPr id="32" name="Grafik 31" descr="Kilitle düz dolguyla">
            <a:extLst>
              <a:ext uri="{FF2B5EF4-FFF2-40B4-BE49-F238E27FC236}">
                <a16:creationId xmlns:a16="http://schemas.microsoft.com/office/drawing/2014/main" id="{4881256A-792B-437E-AC52-9050D75F5D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54017" y="4933722"/>
            <a:ext cx="914400" cy="914400"/>
          </a:xfrm>
          <a:prstGeom prst="rect">
            <a:avLst/>
          </a:prstGeom>
        </p:spPr>
      </p:pic>
      <p:pic>
        <p:nvPicPr>
          <p:cNvPr id="33" name="Grafik 32" descr="Kilitle düz dolguyla">
            <a:extLst>
              <a:ext uri="{FF2B5EF4-FFF2-40B4-BE49-F238E27FC236}">
                <a16:creationId xmlns:a16="http://schemas.microsoft.com/office/drawing/2014/main" id="{A2E1A7F8-EB95-4235-B191-272BFAACE0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46526" y="4885717"/>
            <a:ext cx="914400" cy="9144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B35C428-ACDC-4CBB-AFC1-6250A520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692"/>
            <a:ext cx="10515600" cy="1325563"/>
          </a:xfrm>
        </p:spPr>
        <p:txBody>
          <a:bodyPr/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dirty="0">
                <a:latin typeface="Montserrat Medium" panose="00000600000000000000" pitchFamily="50" charset="-94"/>
              </a:rPr>
              <a:t> is </a:t>
            </a:r>
            <a:r>
              <a:rPr lang="tr-TR" dirty="0" err="1">
                <a:latin typeface="Montserrat Medium" panose="00000600000000000000" pitchFamily="50" charset="-94"/>
              </a:rPr>
              <a:t>Ssl</a:t>
            </a:r>
            <a:r>
              <a:rPr lang="tr-TR" dirty="0">
                <a:latin typeface="Montserrat Medium" panose="00000600000000000000" pitchFamily="50" charset="-94"/>
              </a:rPr>
              <a:t> / </a:t>
            </a:r>
            <a:r>
              <a:rPr lang="tr-TR" dirty="0" err="1">
                <a:latin typeface="Montserrat Medium" panose="00000600000000000000" pitchFamily="50" charset="-94"/>
              </a:rPr>
              <a:t>Tls</a:t>
            </a:r>
            <a:r>
              <a:rPr lang="tr-TR" dirty="0">
                <a:latin typeface="Montserrat Medium" panose="00000600000000000000" pitchFamily="50" charset="-94"/>
              </a:rPr>
              <a:t>?</a:t>
            </a:r>
          </a:p>
        </p:txBody>
      </p:sp>
      <p:pic>
        <p:nvPicPr>
          <p:cNvPr id="37" name="Resim 36">
            <a:extLst>
              <a:ext uri="{FF2B5EF4-FFF2-40B4-BE49-F238E27FC236}">
                <a16:creationId xmlns:a16="http://schemas.microsoft.com/office/drawing/2014/main" id="{02434CF3-94F5-4380-8ADA-63F096C637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19204" y="2743836"/>
            <a:ext cx="5788308" cy="3573192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EE075B-C379-4524-A337-E28D3181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E22BB8A-499A-4EE3-A05B-C1453DD5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D6FD5BCD-5695-49EB-B257-9B9E0FE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D8687998-F56B-4AE2-8DB6-11674BFEB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40585 -0.000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39791 0.0048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4095 0.00695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>
            <a:extLst>
              <a:ext uri="{FF2B5EF4-FFF2-40B4-BE49-F238E27FC236}">
                <a16:creationId xmlns:a16="http://schemas.microsoft.com/office/drawing/2014/main" id="{9DDE5E9F-967D-4D36-81EC-41DB5089B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01A31C5-56CB-4E54-9644-783D2D25D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2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sz="3600" dirty="0">
                <a:latin typeface="Montserrat Medium" panose="00000600000000000000" pitchFamily="50" charset="-94"/>
              </a:rPr>
              <a:t> is HSTS?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FE9927-04C4-4C42-A033-0D4624CF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780"/>
            <a:ext cx="10515600" cy="765175"/>
          </a:xfrm>
        </p:spPr>
        <p:txBody>
          <a:bodyPr>
            <a:normAutofit/>
          </a:bodyPr>
          <a:lstStyle/>
          <a:p>
            <a:r>
              <a:rPr lang="en-US" dirty="0"/>
              <a:t>It is a mechanism that converts incoming http connections to https.</a:t>
            </a:r>
            <a:endParaRPr lang="tr-TR" dirty="0"/>
          </a:p>
        </p:txBody>
      </p:sp>
      <p:pic>
        <p:nvPicPr>
          <p:cNvPr id="9" name="Grafik 8" descr="İnternet düz dolguyla">
            <a:extLst>
              <a:ext uri="{FF2B5EF4-FFF2-40B4-BE49-F238E27FC236}">
                <a16:creationId xmlns:a16="http://schemas.microsoft.com/office/drawing/2014/main" id="{E425FDC9-1383-49D0-ABFE-C36870159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373" y="2997136"/>
            <a:ext cx="2398776" cy="2398776"/>
          </a:xfrm>
          <a:prstGeom prst="rect">
            <a:avLst/>
          </a:prstGeom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5A180F89-3B3D-4A53-9644-207C29756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1195" y="3324226"/>
            <a:ext cx="2057399" cy="2057399"/>
          </a:xfrm>
          <a:prstGeom prst="rect">
            <a:avLst/>
          </a:prstGeom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8640B400-9D32-48CB-8F63-4D3A28523F7B}"/>
              </a:ext>
            </a:extLst>
          </p:cNvPr>
          <p:cNvCxnSpPr>
            <a:cxnSpLocks/>
          </p:cNvCxnSpPr>
          <p:nvPr/>
        </p:nvCxnSpPr>
        <p:spPr>
          <a:xfrm>
            <a:off x="3352799" y="3676653"/>
            <a:ext cx="49783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BA8F4439-011E-4ED7-9FFA-BED0A9114400}"/>
              </a:ext>
            </a:extLst>
          </p:cNvPr>
          <p:cNvCxnSpPr>
            <a:cxnSpLocks/>
          </p:cNvCxnSpPr>
          <p:nvPr/>
        </p:nvCxnSpPr>
        <p:spPr>
          <a:xfrm flipH="1">
            <a:off x="3352801" y="4114802"/>
            <a:ext cx="4978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8B3C7CA7-5EAE-4775-B15C-6F8AE746BDF2}"/>
              </a:ext>
            </a:extLst>
          </p:cNvPr>
          <p:cNvCxnSpPr>
            <a:cxnSpLocks/>
          </p:cNvCxnSpPr>
          <p:nvPr/>
        </p:nvCxnSpPr>
        <p:spPr>
          <a:xfrm flipH="1">
            <a:off x="3352799" y="4995862"/>
            <a:ext cx="4978394" cy="28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440D84EB-85BB-4E6E-B518-67CB3D4FD718}"/>
              </a:ext>
            </a:extLst>
          </p:cNvPr>
          <p:cNvCxnSpPr>
            <a:cxnSpLocks/>
          </p:cNvCxnSpPr>
          <p:nvPr/>
        </p:nvCxnSpPr>
        <p:spPr>
          <a:xfrm>
            <a:off x="3333749" y="4572003"/>
            <a:ext cx="49783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9E7EE453-BE87-4AD0-9461-320B576A1A88}"/>
              </a:ext>
            </a:extLst>
          </p:cNvPr>
          <p:cNvSpPr txBox="1"/>
          <p:nvPr/>
        </p:nvSpPr>
        <p:spPr>
          <a:xfrm>
            <a:off x="3268194" y="3280058"/>
            <a:ext cx="21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http://obs.mu.edu.tr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0C7BBA7A-A4B4-48C5-AC0C-479C92ABA43E}"/>
              </a:ext>
            </a:extLst>
          </p:cNvPr>
          <p:cNvSpPr txBox="1"/>
          <p:nvPr/>
        </p:nvSpPr>
        <p:spPr>
          <a:xfrm>
            <a:off x="5062877" y="3770356"/>
            <a:ext cx="330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Redirect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https://obs.mu.edu.tr</a:t>
            </a: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C02E463B-C6EF-46D7-8FFA-75E17C9A29C2}"/>
              </a:ext>
            </a:extLst>
          </p:cNvPr>
          <p:cNvSpPr txBox="1"/>
          <p:nvPr/>
        </p:nvSpPr>
        <p:spPr>
          <a:xfrm>
            <a:off x="3249144" y="4251608"/>
            <a:ext cx="22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https://obs.mu.edu.tr</a:t>
            </a: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F4033595-550E-456C-B578-D6A17AA58914}"/>
              </a:ext>
            </a:extLst>
          </p:cNvPr>
          <p:cNvSpPr txBox="1"/>
          <p:nvPr/>
        </p:nvSpPr>
        <p:spPr>
          <a:xfrm>
            <a:off x="5139077" y="4646656"/>
            <a:ext cx="335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Strict</a:t>
            </a:r>
            <a:r>
              <a:rPr lang="tr-TR" dirty="0"/>
              <a:t>–Transport–Security </a:t>
            </a:r>
            <a:r>
              <a:rPr lang="tr-TR" dirty="0" err="1"/>
              <a:t>Header</a:t>
            </a:r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A5DA202-FAFA-4868-9A68-A8A3FA1A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57D26D2-8DA1-46F3-AAB0-C1AAE36C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1F35CF-FE14-4158-A652-1EC94A16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6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5D6C548B-84C7-47FC-A744-621B8B5B8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Resim 30">
            <a:extLst>
              <a:ext uri="{FF2B5EF4-FFF2-40B4-BE49-F238E27FC236}">
                <a16:creationId xmlns:a16="http://schemas.microsoft.com/office/drawing/2014/main" id="{605DBCBB-C835-4089-9577-574690DF2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E97517-7347-4665-9EB7-2B86564B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115"/>
            <a:ext cx="10515600" cy="993775"/>
          </a:xfrm>
        </p:spPr>
        <p:txBody>
          <a:bodyPr/>
          <a:lstStyle/>
          <a:p>
            <a:r>
              <a:rPr lang="en-US" dirty="0"/>
              <a:t>Well, if we were to reach the server in this way in every transaction, wouldn't we be creating unnecessary traffic on the server?</a:t>
            </a:r>
            <a:endParaRPr lang="tr-TR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04458E84-7605-45B1-8C37-E90FE61A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8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sz="3600" dirty="0">
                <a:latin typeface="Montserrat Medium" panose="00000600000000000000" pitchFamily="50" charset="-94"/>
              </a:rPr>
              <a:t> is HSTS?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9839C22-5F22-4B2F-A875-C03D630798EB}"/>
              </a:ext>
            </a:extLst>
          </p:cNvPr>
          <p:cNvSpPr txBox="1"/>
          <p:nvPr/>
        </p:nvSpPr>
        <p:spPr>
          <a:xfrm>
            <a:off x="4211257" y="2569776"/>
            <a:ext cx="307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i="1" dirty="0"/>
              <a:t>First </a:t>
            </a:r>
            <a:r>
              <a:rPr lang="tr-TR" sz="2400" b="1" i="1" dirty="0" err="1"/>
              <a:t>In-Secure</a:t>
            </a:r>
            <a:r>
              <a:rPr lang="tr-TR" sz="2400" b="1" i="1" dirty="0"/>
              <a:t> </a:t>
            </a:r>
            <a:r>
              <a:rPr lang="tr-TR" sz="2400" b="1" i="1" dirty="0" err="1"/>
              <a:t>Request</a:t>
            </a:r>
            <a:endParaRPr lang="tr-TR" sz="2400" b="1" i="1" dirty="0"/>
          </a:p>
        </p:txBody>
      </p:sp>
      <p:pic>
        <p:nvPicPr>
          <p:cNvPr id="10" name="Grafik 9" descr="İnternet düz dolguyla">
            <a:extLst>
              <a:ext uri="{FF2B5EF4-FFF2-40B4-BE49-F238E27FC236}">
                <a16:creationId xmlns:a16="http://schemas.microsoft.com/office/drawing/2014/main" id="{A838AC05-6DEA-4BEE-A6A6-77F4D5DBA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373" y="2997136"/>
            <a:ext cx="2398776" cy="2398776"/>
          </a:xfrm>
          <a:prstGeom prst="rect">
            <a:avLst/>
          </a:prstGeom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28EBFD56-9329-4719-87FB-3B02DB748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1195" y="3324226"/>
            <a:ext cx="2057399" cy="2057399"/>
          </a:xfrm>
          <a:prstGeom prst="rect">
            <a:avLst/>
          </a:prstGeom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84E10FB0-39FC-41BF-B125-FAC15D5BE3FD}"/>
              </a:ext>
            </a:extLst>
          </p:cNvPr>
          <p:cNvGrpSpPr/>
          <p:nvPr/>
        </p:nvGrpSpPr>
        <p:grpSpPr>
          <a:xfrm>
            <a:off x="3249144" y="3280058"/>
            <a:ext cx="5240722" cy="1744380"/>
            <a:chOff x="3249144" y="3280058"/>
            <a:chExt cx="5240722" cy="1744380"/>
          </a:xfrm>
        </p:grpSpPr>
        <p:grpSp>
          <p:nvGrpSpPr>
            <p:cNvPr id="70" name="Grup 69">
              <a:extLst>
                <a:ext uri="{FF2B5EF4-FFF2-40B4-BE49-F238E27FC236}">
                  <a16:creationId xmlns:a16="http://schemas.microsoft.com/office/drawing/2014/main" id="{88AE6745-B1D0-4BE7-9A86-C78C24BB748D}"/>
                </a:ext>
              </a:extLst>
            </p:cNvPr>
            <p:cNvGrpSpPr/>
            <p:nvPr/>
          </p:nvGrpSpPr>
          <p:grpSpPr>
            <a:xfrm>
              <a:off x="3249144" y="3280058"/>
              <a:ext cx="5120792" cy="1744380"/>
              <a:chOff x="3249144" y="3280058"/>
              <a:chExt cx="5120792" cy="1744380"/>
            </a:xfrm>
          </p:grpSpPr>
          <p:cxnSp>
            <p:nvCxnSpPr>
              <p:cNvPr id="12" name="Düz Ok Bağlayıcısı 11">
                <a:extLst>
                  <a:ext uri="{FF2B5EF4-FFF2-40B4-BE49-F238E27FC236}">
                    <a16:creationId xmlns:a16="http://schemas.microsoft.com/office/drawing/2014/main" id="{4AC1E1DB-6230-4572-B55F-FB91EB6A9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3676653"/>
                <a:ext cx="49783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Düz Ok Bağlayıcısı 12">
                <a:extLst>
                  <a:ext uri="{FF2B5EF4-FFF2-40B4-BE49-F238E27FC236}">
                    <a16:creationId xmlns:a16="http://schemas.microsoft.com/office/drawing/2014/main" id="{3888CFA6-F229-4982-A8EE-2086F99DD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801" y="4114802"/>
                <a:ext cx="4978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Düz Ok Bağlayıcısı 13">
                <a:extLst>
                  <a:ext uri="{FF2B5EF4-FFF2-40B4-BE49-F238E27FC236}">
                    <a16:creationId xmlns:a16="http://schemas.microsoft.com/office/drawing/2014/main" id="{B111343F-85E3-491D-847F-5BA524792C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799" y="4995862"/>
                <a:ext cx="4978394" cy="28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Düz Ok Bağlayıcısı 14">
                <a:extLst>
                  <a:ext uri="{FF2B5EF4-FFF2-40B4-BE49-F238E27FC236}">
                    <a16:creationId xmlns:a16="http://schemas.microsoft.com/office/drawing/2014/main" id="{CA61C326-A562-470D-88D4-F1856A485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749" y="4572003"/>
                <a:ext cx="49783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7C9CCB39-5F6B-49D2-8ECB-652B75CD7B1B}"/>
                  </a:ext>
                </a:extLst>
              </p:cNvPr>
              <p:cNvSpPr txBox="1"/>
              <p:nvPr/>
            </p:nvSpPr>
            <p:spPr>
              <a:xfrm>
                <a:off x="3268194" y="3280058"/>
                <a:ext cx="2137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http://obs.mu.edu.tr</a:t>
                </a:r>
              </a:p>
            </p:txBody>
          </p:sp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1D6FE30E-C538-4758-A078-889CD51F7DE7}"/>
                  </a:ext>
                </a:extLst>
              </p:cNvPr>
              <p:cNvSpPr txBox="1"/>
              <p:nvPr/>
            </p:nvSpPr>
            <p:spPr>
              <a:xfrm>
                <a:off x="5062877" y="3770356"/>
                <a:ext cx="3307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 err="1"/>
                  <a:t>Redirect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https://obs.mu.edu.tr</a:t>
                </a:r>
              </a:p>
            </p:txBody>
          </p:sp>
          <p:sp>
            <p:nvSpPr>
              <p:cNvPr id="18" name="Metin kutusu 17">
                <a:extLst>
                  <a:ext uri="{FF2B5EF4-FFF2-40B4-BE49-F238E27FC236}">
                    <a16:creationId xmlns:a16="http://schemas.microsoft.com/office/drawing/2014/main" id="{E995B731-89FA-411F-972D-EF52B8A10380}"/>
                  </a:ext>
                </a:extLst>
              </p:cNvPr>
              <p:cNvSpPr txBox="1"/>
              <p:nvPr/>
            </p:nvSpPr>
            <p:spPr>
              <a:xfrm>
                <a:off x="3249144" y="4251608"/>
                <a:ext cx="2226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https://obs.mu.edu.tr</a:t>
                </a:r>
              </a:p>
            </p:txBody>
          </p:sp>
        </p:grp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B1EA32EB-52CC-4441-B856-5F14E484BB13}"/>
                </a:ext>
              </a:extLst>
            </p:cNvPr>
            <p:cNvSpPr txBox="1"/>
            <p:nvPr/>
          </p:nvSpPr>
          <p:spPr>
            <a:xfrm>
              <a:off x="5139077" y="4646656"/>
              <a:ext cx="335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err="1"/>
                <a:t>Strict</a:t>
              </a:r>
              <a:r>
                <a:rPr lang="tr-TR" dirty="0"/>
                <a:t>–Transport–Security </a:t>
              </a:r>
              <a:r>
                <a:rPr lang="tr-TR" dirty="0" err="1"/>
                <a:t>Header</a:t>
              </a:r>
              <a:endParaRPr lang="tr-TR" dirty="0"/>
            </a:p>
          </p:txBody>
        </p:sp>
      </p:grpSp>
      <p:pic>
        <p:nvPicPr>
          <p:cNvPr id="21" name="Resim 20">
            <a:extLst>
              <a:ext uri="{FF2B5EF4-FFF2-40B4-BE49-F238E27FC236}">
                <a16:creationId xmlns:a16="http://schemas.microsoft.com/office/drawing/2014/main" id="{840C67A3-5466-44D0-A3C8-2D2CB156F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3046" y="5755231"/>
            <a:ext cx="8285908" cy="515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8" name="Grup 67">
            <a:extLst>
              <a:ext uri="{FF2B5EF4-FFF2-40B4-BE49-F238E27FC236}">
                <a16:creationId xmlns:a16="http://schemas.microsoft.com/office/drawing/2014/main" id="{03F0285D-E8F2-4B64-95E2-2E625A1E906F}"/>
              </a:ext>
            </a:extLst>
          </p:cNvPr>
          <p:cNvGrpSpPr/>
          <p:nvPr/>
        </p:nvGrpSpPr>
        <p:grpSpPr>
          <a:xfrm>
            <a:off x="3352799" y="3299389"/>
            <a:ext cx="3248665" cy="1302221"/>
            <a:chOff x="4590407" y="85651"/>
            <a:chExt cx="3248665" cy="1302221"/>
          </a:xfrm>
        </p:grpSpPr>
        <p:grpSp>
          <p:nvGrpSpPr>
            <p:cNvPr id="58" name="Grup 57">
              <a:extLst>
                <a:ext uri="{FF2B5EF4-FFF2-40B4-BE49-F238E27FC236}">
                  <a16:creationId xmlns:a16="http://schemas.microsoft.com/office/drawing/2014/main" id="{C620A5CD-931F-4898-8B08-FA55D9E0A305}"/>
                </a:ext>
              </a:extLst>
            </p:cNvPr>
            <p:cNvGrpSpPr/>
            <p:nvPr/>
          </p:nvGrpSpPr>
          <p:grpSpPr>
            <a:xfrm>
              <a:off x="4590407" y="469737"/>
              <a:ext cx="3248665" cy="918135"/>
              <a:chOff x="2959100" y="2800608"/>
              <a:chExt cx="789715" cy="603356"/>
            </a:xfrm>
          </p:grpSpPr>
          <p:cxnSp>
            <p:nvCxnSpPr>
              <p:cNvPr id="59" name="Düz Bağlayıcı 58">
                <a:extLst>
                  <a:ext uri="{FF2B5EF4-FFF2-40B4-BE49-F238E27FC236}">
                    <a16:creationId xmlns:a16="http://schemas.microsoft.com/office/drawing/2014/main" id="{04BC84C5-F83E-4674-8825-322F57C2BB6C}"/>
                  </a:ext>
                </a:extLst>
              </p:cNvPr>
              <p:cNvCxnSpPr/>
              <p:nvPr/>
            </p:nvCxnSpPr>
            <p:spPr>
              <a:xfrm>
                <a:off x="2959100" y="2800608"/>
                <a:ext cx="7874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Düz Bağlayıcı 59">
                <a:extLst>
                  <a:ext uri="{FF2B5EF4-FFF2-40B4-BE49-F238E27FC236}">
                    <a16:creationId xmlns:a16="http://schemas.microsoft.com/office/drawing/2014/main" id="{BE231BDE-B1F3-49FA-A79E-316135179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6500" y="2800608"/>
                <a:ext cx="0" cy="6022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Düz Ok Bağlayıcısı 60">
                <a:extLst>
                  <a:ext uri="{FF2B5EF4-FFF2-40B4-BE49-F238E27FC236}">
                    <a16:creationId xmlns:a16="http://schemas.microsoft.com/office/drawing/2014/main" id="{4812F1E9-95E9-4D8F-9BAC-888FC6C925B6}"/>
                  </a:ext>
                </a:extLst>
              </p:cNvPr>
              <p:cNvCxnSpPr/>
              <p:nvPr/>
            </p:nvCxnSpPr>
            <p:spPr>
              <a:xfrm flipH="1">
                <a:off x="2961415" y="3403964"/>
                <a:ext cx="787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" name="Metin kutusu 61">
              <a:extLst>
                <a:ext uri="{FF2B5EF4-FFF2-40B4-BE49-F238E27FC236}">
                  <a16:creationId xmlns:a16="http://schemas.microsoft.com/office/drawing/2014/main" id="{66CB0D4A-B378-494C-B3EB-78A8F00E8DF4}"/>
                </a:ext>
              </a:extLst>
            </p:cNvPr>
            <p:cNvSpPr txBox="1"/>
            <p:nvPr/>
          </p:nvSpPr>
          <p:spPr>
            <a:xfrm>
              <a:off x="5062877" y="85651"/>
              <a:ext cx="2137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http://obs.mu.edu.tr</a:t>
              </a:r>
            </a:p>
          </p:txBody>
        </p:sp>
        <p:sp>
          <p:nvSpPr>
            <p:cNvPr id="63" name="Metin kutusu 62">
              <a:extLst>
                <a:ext uri="{FF2B5EF4-FFF2-40B4-BE49-F238E27FC236}">
                  <a16:creationId xmlns:a16="http://schemas.microsoft.com/office/drawing/2014/main" id="{B9B760E5-B2FC-45A5-B541-315F6FE62E0D}"/>
                </a:ext>
              </a:extLst>
            </p:cNvPr>
            <p:cNvSpPr txBox="1"/>
            <p:nvPr/>
          </p:nvSpPr>
          <p:spPr>
            <a:xfrm>
              <a:off x="4731426" y="1018025"/>
              <a:ext cx="3107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Internal</a:t>
              </a:r>
              <a:r>
                <a:rPr lang="tr-TR" dirty="0"/>
                <a:t> </a:t>
              </a:r>
              <a:r>
                <a:rPr lang="tr-TR" dirty="0" err="1"/>
                <a:t>Redirect</a:t>
              </a:r>
              <a:r>
                <a:rPr lang="tr-TR" dirty="0"/>
                <a:t> </a:t>
              </a:r>
              <a:r>
                <a:rPr lang="tr-TR" dirty="0" err="1"/>
                <a:t>to</a:t>
              </a:r>
              <a:r>
                <a:rPr lang="tr-TR" dirty="0"/>
                <a:t> </a:t>
              </a:r>
              <a:r>
                <a:rPr lang="tr-TR" dirty="0" err="1"/>
                <a:t>Secure</a:t>
              </a:r>
              <a:r>
                <a:rPr lang="tr-TR" dirty="0"/>
                <a:t> URL</a:t>
              </a:r>
            </a:p>
          </p:txBody>
        </p:sp>
      </p:grpSp>
      <p:grpSp>
        <p:nvGrpSpPr>
          <p:cNvPr id="69" name="Grup 68">
            <a:extLst>
              <a:ext uri="{FF2B5EF4-FFF2-40B4-BE49-F238E27FC236}">
                <a16:creationId xmlns:a16="http://schemas.microsoft.com/office/drawing/2014/main" id="{ABD22436-AE0D-4FA0-9B21-1CB0AB834EC9}"/>
              </a:ext>
            </a:extLst>
          </p:cNvPr>
          <p:cNvGrpSpPr/>
          <p:nvPr/>
        </p:nvGrpSpPr>
        <p:grpSpPr>
          <a:xfrm>
            <a:off x="3221392" y="4674532"/>
            <a:ext cx="5095133" cy="373342"/>
            <a:chOff x="3394733" y="5359667"/>
            <a:chExt cx="5095133" cy="373342"/>
          </a:xfrm>
        </p:grpSpPr>
        <p:cxnSp>
          <p:nvCxnSpPr>
            <p:cNvPr id="66" name="Düz Ok Bağlayıcısı 65">
              <a:extLst>
                <a:ext uri="{FF2B5EF4-FFF2-40B4-BE49-F238E27FC236}">
                  <a16:creationId xmlns:a16="http://schemas.microsoft.com/office/drawing/2014/main" id="{7903171F-0C1E-4B39-A22D-EDC9C0F2EEBC}"/>
                </a:ext>
              </a:extLst>
            </p:cNvPr>
            <p:cNvCxnSpPr>
              <a:cxnSpLocks/>
            </p:cNvCxnSpPr>
            <p:nvPr/>
          </p:nvCxnSpPr>
          <p:spPr>
            <a:xfrm>
              <a:off x="3511470" y="5733009"/>
              <a:ext cx="49783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Metin kutusu 66">
              <a:extLst>
                <a:ext uri="{FF2B5EF4-FFF2-40B4-BE49-F238E27FC236}">
                  <a16:creationId xmlns:a16="http://schemas.microsoft.com/office/drawing/2014/main" id="{3288F934-BED0-4EDD-8F75-1EB459AA83A5}"/>
                </a:ext>
              </a:extLst>
            </p:cNvPr>
            <p:cNvSpPr txBox="1"/>
            <p:nvPr/>
          </p:nvSpPr>
          <p:spPr>
            <a:xfrm>
              <a:off x="3394733" y="5359667"/>
              <a:ext cx="2226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https://obs.mu.edu.tr</a:t>
              </a:r>
            </a:p>
          </p:txBody>
        </p:sp>
      </p:grp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B8FBFF6-6BFE-4DE8-B1EC-E34A1F98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016C249-7998-43CB-919E-240BBE3D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36EA9D7-5014-4D13-8ECD-1FA56B67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7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670BE5D8-7089-401F-9282-CB9E07D1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  <p:sp>
        <p:nvSpPr>
          <p:cNvPr id="33" name="Metin kutusu 32">
            <a:extLst>
              <a:ext uri="{FF2B5EF4-FFF2-40B4-BE49-F238E27FC236}">
                <a16:creationId xmlns:a16="http://schemas.microsoft.com/office/drawing/2014/main" id="{FD92BC3F-B911-43A9-8913-CD3345300AF9}"/>
              </a:ext>
            </a:extLst>
          </p:cNvPr>
          <p:cNvSpPr txBox="1"/>
          <p:nvPr/>
        </p:nvSpPr>
        <p:spPr>
          <a:xfrm>
            <a:off x="3825269" y="2584240"/>
            <a:ext cx="397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i="1" dirty="0" err="1"/>
              <a:t>Subsequent</a:t>
            </a:r>
            <a:r>
              <a:rPr lang="tr-TR" sz="2400" b="1" i="1" dirty="0"/>
              <a:t> </a:t>
            </a:r>
            <a:r>
              <a:rPr lang="tr-TR" sz="2400" b="1" i="1" dirty="0" err="1"/>
              <a:t>In-secure</a:t>
            </a:r>
            <a:r>
              <a:rPr lang="tr-TR" sz="2400" b="1" i="1" dirty="0"/>
              <a:t> </a:t>
            </a:r>
            <a:r>
              <a:rPr lang="tr-TR" sz="2400" b="1" i="1" dirty="0" err="1"/>
              <a:t>Request</a:t>
            </a:r>
            <a:endParaRPr lang="tr-TR" sz="2400" b="1" i="1" dirty="0"/>
          </a:p>
        </p:txBody>
      </p:sp>
    </p:spTree>
    <p:extLst>
      <p:ext uri="{BB962C8B-B14F-4D97-AF65-F5344CB8AC3E}">
        <p14:creationId xmlns:p14="http://schemas.microsoft.com/office/powerpoint/2010/main" val="7575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9" grpId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E73A2D9D-A238-4919-B129-21B4B3B8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B7213F-7DC9-4257-9F31-5A2E1281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0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HSTS </a:t>
            </a:r>
            <a:r>
              <a:rPr lang="tr-TR" sz="3600" dirty="0" err="1">
                <a:latin typeface="Montserrat Medium" panose="00000600000000000000" pitchFamily="50" charset="-94"/>
              </a:rPr>
              <a:t>Header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479F4-34A3-402F-806F-3725EFB9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4171"/>
            <a:ext cx="10515600" cy="3462791"/>
          </a:xfrm>
        </p:spPr>
        <p:txBody>
          <a:bodyPr/>
          <a:lstStyle/>
          <a:p>
            <a:r>
              <a:rPr lang="tr-TR" dirty="0" err="1"/>
              <a:t>max-age</a:t>
            </a:r>
            <a:r>
              <a:rPr lang="tr-TR" dirty="0"/>
              <a:t>: </a:t>
            </a:r>
            <a:r>
              <a:rPr lang="tr-TR" dirty="0" err="1"/>
              <a:t>the</a:t>
            </a:r>
            <a:r>
              <a:rPr lang="tr-TR" dirty="0"/>
              <a:t> time, in </a:t>
            </a:r>
            <a:r>
              <a:rPr lang="tr-TR" dirty="0" err="1"/>
              <a:t>seconds</a:t>
            </a:r>
            <a:r>
              <a:rPr lang="tr-TR" dirty="0"/>
              <a:t>, </a:t>
            </a:r>
            <a:r>
              <a:rPr lang="tr-TR" dirty="0" err="1"/>
              <a:t>that</a:t>
            </a:r>
            <a:r>
              <a:rPr lang="tr-TR" dirty="0"/>
              <a:t> browser </a:t>
            </a: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remember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site is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accesable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https</a:t>
            </a:r>
            <a:r>
              <a:rPr lang="tr-TR" dirty="0"/>
              <a:t>.</a:t>
            </a:r>
          </a:p>
          <a:p>
            <a:r>
              <a:rPr lang="tr-TR" dirty="0" err="1"/>
              <a:t>inculudeSubDomanins</a:t>
            </a:r>
            <a:r>
              <a:rPr lang="tr-TR" dirty="0"/>
              <a:t>: </a:t>
            </a:r>
            <a:r>
              <a:rPr lang="tr-TR" dirty="0" err="1"/>
              <a:t>Optional</a:t>
            </a:r>
            <a:r>
              <a:rPr lang="tr-TR" dirty="0"/>
              <a:t> </a:t>
            </a:r>
            <a:r>
              <a:rPr lang="tr-TR" dirty="0" err="1"/>
              <a:t>parameter</a:t>
            </a:r>
            <a:r>
              <a:rPr lang="tr-TR" dirty="0"/>
              <a:t>,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rule</a:t>
            </a:r>
            <a:r>
              <a:rPr lang="tr-TR" dirty="0"/>
              <a:t> </a:t>
            </a:r>
            <a:r>
              <a:rPr lang="tr-TR" dirty="0" err="1"/>
              <a:t>applies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site’s</a:t>
            </a:r>
            <a:r>
              <a:rPr lang="tr-TR" dirty="0"/>
              <a:t> </a:t>
            </a:r>
            <a:r>
              <a:rPr lang="tr-TR" dirty="0" err="1"/>
              <a:t>subdomains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Preload</a:t>
            </a:r>
            <a:r>
              <a:rPr lang="tr-TR" dirty="0"/>
              <a:t>: </a:t>
            </a:r>
            <a:r>
              <a:rPr lang="tr-TR" dirty="0" err="1"/>
              <a:t>Optional</a:t>
            </a:r>
            <a:r>
              <a:rPr lang="tr-TR" dirty="0"/>
              <a:t> </a:t>
            </a:r>
            <a:r>
              <a:rPr lang="tr-TR" dirty="0" err="1"/>
              <a:t>parameter</a:t>
            </a:r>
            <a:r>
              <a:rPr lang="tr-TR" dirty="0"/>
              <a:t>, </a:t>
            </a:r>
            <a:r>
              <a:rPr lang="tr-TR" dirty="0" err="1"/>
              <a:t>Activate</a:t>
            </a:r>
            <a:r>
              <a:rPr lang="tr-TR" dirty="0"/>
              <a:t> HTST </a:t>
            </a:r>
            <a:r>
              <a:rPr lang="tr-TR" dirty="0" err="1"/>
              <a:t>preload</a:t>
            </a:r>
            <a:r>
              <a:rPr lang="tr-TR" dirty="0"/>
              <a:t> service </a:t>
            </a:r>
            <a:r>
              <a:rPr lang="tr-TR" dirty="0" err="1"/>
              <a:t>maintained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Google.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8DC5027-615C-4788-93BD-2699761AF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046" y="1792831"/>
            <a:ext cx="8285908" cy="515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F7E1F5C-BD7D-4177-B9C7-4173550A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38A4706-E203-43F9-AE6B-30095FCE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6C6FD20-F79A-48C1-A9BD-BC2E5416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8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7D00787-A380-47F8-B3F4-C679153F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3A5CDCBF-69E0-434E-A91C-0C44EE5E6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6FA42B0-C2CD-4194-B29A-B1A0587F9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0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Some</a:t>
            </a:r>
            <a:r>
              <a:rPr lang="tr-TR" sz="3600" dirty="0">
                <a:latin typeface="Montserrat Medium" panose="00000600000000000000" pitchFamily="50" charset="-94"/>
              </a:rPr>
              <a:t> Google </a:t>
            </a:r>
            <a:r>
              <a:rPr lang="tr-TR" sz="3600" dirty="0" err="1">
                <a:latin typeface="Montserrat Medium" panose="00000600000000000000" pitchFamily="50" charset="-94"/>
              </a:rPr>
              <a:t>Decisions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A1127F-18A7-4993-9C56-A74F69C86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141"/>
            <a:ext cx="10515600" cy="1892526"/>
          </a:xfrm>
        </p:spPr>
        <p:txBody>
          <a:bodyPr/>
          <a:lstStyle/>
          <a:p>
            <a:r>
              <a:rPr lang="en-US" dirty="0"/>
              <a:t>Google's update in July 2018 started to show sites without SSL certificates in low rankings in search engines.</a:t>
            </a:r>
            <a:endParaRPr lang="tr-TR" dirty="0"/>
          </a:p>
          <a:p>
            <a:r>
              <a:rPr lang="tr-TR" dirty="0" err="1"/>
              <a:t>Chrome</a:t>
            </a:r>
            <a:r>
              <a:rPr lang="tr-TR" dirty="0"/>
              <a:t> </a:t>
            </a:r>
            <a:r>
              <a:rPr lang="en-US" dirty="0"/>
              <a:t>also now warns users against sites without SSL certificates.</a:t>
            </a:r>
            <a:endParaRPr lang="tr-TR" dirty="0"/>
          </a:p>
          <a:p>
            <a:r>
              <a:rPr lang="en-US" b="1" i="1" dirty="0"/>
              <a:t>Also released H</a:t>
            </a:r>
            <a:r>
              <a:rPr lang="tr-TR" b="1" i="1" dirty="0"/>
              <a:t>STS</a:t>
            </a:r>
            <a:r>
              <a:rPr lang="en-US" b="1" i="1" dirty="0"/>
              <a:t> preload service</a:t>
            </a:r>
            <a:r>
              <a:rPr lang="tr-TR" dirty="0"/>
              <a:t>.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99C8E78-457B-406A-ACF8-7279459CCB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7161"/>
          <a:stretch/>
        </p:blipFill>
        <p:spPr>
          <a:xfrm>
            <a:off x="3106057" y="3210153"/>
            <a:ext cx="5171621" cy="3125562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902163A-AC03-4813-9675-1822AD40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A89BAFF-E658-467E-B157-D28B35C6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DBFE863-C4BE-444E-952D-301C31CD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9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FD5CBBA-D5AB-4CE5-BBF0-706B22FD2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72"/>
            <a:ext cx="12192000" cy="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5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2068</Words>
  <Application>Microsoft Office PowerPoint</Application>
  <PresentationFormat>Geniş ekran</PresentationFormat>
  <Paragraphs>195</Paragraphs>
  <Slides>13</Slides>
  <Notes>12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Montserrat Medium</vt:lpstr>
      <vt:lpstr>Office Teması</vt:lpstr>
      <vt:lpstr>Strict Transport Security Implementation on http/https conversion</vt:lpstr>
      <vt:lpstr>PowerPoint Sunusu</vt:lpstr>
      <vt:lpstr>What is http (Hypertext Transfer Protocol) ?</vt:lpstr>
      <vt:lpstr>What is HttpS (Secure Http) ?</vt:lpstr>
      <vt:lpstr>What is Ssl / Tls?</vt:lpstr>
      <vt:lpstr>What is HSTS?</vt:lpstr>
      <vt:lpstr>What is HSTS?</vt:lpstr>
      <vt:lpstr>HSTS Header</vt:lpstr>
      <vt:lpstr>Some Google Decisions</vt:lpstr>
      <vt:lpstr>Preload Service</vt:lpstr>
      <vt:lpstr>PowerPoint Sunusu</vt:lpstr>
      <vt:lpstr>Attack Types</vt:lpstr>
      <vt:lpstr>Thank You For Listening…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Strict Transport Security Implementation on http/https conversion</dc:title>
  <dc:creator>AHMET GÜRBÜZ</dc:creator>
  <cp:lastModifiedBy>AHMET GÜRBÜZ</cp:lastModifiedBy>
  <cp:revision>68</cp:revision>
  <dcterms:created xsi:type="dcterms:W3CDTF">2021-06-12T19:14:26Z</dcterms:created>
  <dcterms:modified xsi:type="dcterms:W3CDTF">2021-06-16T09:51:42Z</dcterms:modified>
</cp:coreProperties>
</file>